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2" r:id="rId13"/>
    <p:sldId id="271" r:id="rId14"/>
    <p:sldId id="268" r:id="rId15"/>
    <p:sldId id="267" r:id="rId16"/>
    <p:sldId id="274" r:id="rId17"/>
    <p:sldId id="275" r:id="rId18"/>
    <p:sldId id="276" r:id="rId19"/>
    <p:sldId id="277" r:id="rId20"/>
    <p:sldId id="273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6" r:id="rId36"/>
    <p:sldId id="294" r:id="rId37"/>
    <p:sldId id="295" r:id="rId38"/>
    <p:sldId id="297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9498-8DE4-4E7D-884D-FD080B8861B1}" type="datetimeFigureOut">
              <a:rPr lang="de-DE" smtClean="0"/>
              <a:t>21.04.2015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83532-16EC-4938-BE96-C72FB4B25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63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83532-16EC-4938-BE96-C72FB4B25F3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6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08BC-A7AF-468C-AC3F-14F0BE6CE394}" type="datetime1">
              <a:rPr lang="de-DE" smtClean="0"/>
              <a:t>21.04.2015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76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0DBE-3246-42FA-9118-1B1C14057EDD}" type="datetime1">
              <a:rPr lang="de-DE" smtClean="0"/>
              <a:t>21.04.2015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84E1-ACF4-4110-9CA1-CF6CA81EE9A5}" type="datetime1">
              <a:rPr lang="de-DE" smtClean="0"/>
              <a:t>21.04.2015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4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EE5F-DBF5-4F78-97DC-794BC2FD461C}" type="datetime1">
              <a:rPr lang="de-DE" smtClean="0"/>
              <a:t>21.04.2015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75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FBC9-0DE4-447B-8313-9A81A36C0AE2}" type="datetime1">
              <a:rPr lang="de-DE" smtClean="0"/>
              <a:t>21.04.2015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44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053D-C8C0-4D08-AB8D-47A10D2CC13A}" type="datetime1">
              <a:rPr lang="de-DE" smtClean="0"/>
              <a:t>21.04.2015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2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E219-240B-4BAB-938B-DD85CF431D65}" type="datetime1">
              <a:rPr lang="de-DE" smtClean="0"/>
              <a:t>21.04.2015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15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B4A6-D3A2-488D-AFD3-CAFAEAE44DE0}" type="datetime1">
              <a:rPr lang="de-DE" smtClean="0"/>
              <a:t>21.04.2015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29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354F-8681-4941-AFD6-679AC148AE9C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66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8B82-F963-4802-A036-8541E4627C53}" type="datetime1">
              <a:rPr lang="de-DE" smtClean="0"/>
              <a:t>21.04.2015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0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10D9-37FC-461A-8CAB-E6930DBE6C63}" type="datetime1">
              <a:rPr lang="de-DE" smtClean="0"/>
              <a:t>21.04.2015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62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50E2-AC59-4A9D-985C-281492F68FC0}" type="datetime1">
              <a:rPr lang="de-DE" smtClean="0"/>
              <a:t>21.04.2015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1F80-83DA-4BDB-924E-08682AC58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43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zilla.org/de/thunderbir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pgtools.org/" TargetMode="External"/><Relationship Id="rId4" Type="http://schemas.openxmlformats.org/officeDocument/2006/relationships/hyperlink" Target="https://addons.mozilla.org/thunderbird/enigmai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rproject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cryptor.net/wiki/Main_Page/d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618" y="3796954"/>
            <a:ext cx="8452091" cy="175191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75" y="2556417"/>
            <a:ext cx="5010849" cy="17451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575" y="1609452"/>
            <a:ext cx="4766949" cy="1316026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1E1B-2B03-42B2-83F4-124931A1404B}" type="datetime1">
              <a:rPr lang="de-DE" smtClean="0">
                <a:latin typeface="Aller" panose="02000503030000020004" pitchFamily="2" charset="0"/>
              </a:rPr>
              <a:t>21.04.2015</a:t>
            </a:fld>
            <a:endParaRPr lang="de-DE" dirty="0">
              <a:latin typeface="Aller" panose="02000503030000020004" pitchFamily="2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ller" panose="02000503030000020004" pitchFamily="2" charset="0"/>
              </a:rPr>
              <a:t>CC-BY-NC 3.0  Alexander R. Brehm</a:t>
            </a:r>
            <a:endParaRPr lang="de-DE" dirty="0">
              <a:latin typeface="Alle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Deshalb: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Sensible Daten sollten stets verschlüsselt übertragen werden.</a:t>
            </a:r>
          </a:p>
          <a:p>
            <a:r>
              <a:rPr lang="de-DE" dirty="0">
                <a:latin typeface="Aller" panose="02000503030000020004" pitchFamily="2" charset="0"/>
              </a:rPr>
              <a:t>Das gilt für alle Übertragungswege, egal ob Messenger, Chats, E-Mails oder VoIP-Software wie z.B. Skype</a:t>
            </a:r>
          </a:p>
          <a:p>
            <a:r>
              <a:rPr lang="de-DE" dirty="0">
                <a:latin typeface="Aller" panose="02000503030000020004" pitchFamily="2" charset="0"/>
              </a:rPr>
              <a:t>Einige Programme verschlüsseln prinzipiell, E-Mails sind jedoch prinzipiell unverschlüsselt (Dazu später </a:t>
            </a:r>
            <a:r>
              <a:rPr lang="de-DE" dirty="0" smtClean="0">
                <a:latin typeface="Aller" panose="02000503030000020004" pitchFamily="2" charset="0"/>
              </a:rPr>
              <a:t>mehr)</a:t>
            </a:r>
            <a:endParaRPr lang="de-DE" dirty="0">
              <a:latin typeface="Aller" panose="02000503030000020004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Gefahren im Internet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ller" panose="02000503030000020004" pitchFamily="2" charset="0"/>
              </a:rPr>
              <a:t>Daten- und/oder </a:t>
            </a:r>
            <a:r>
              <a:rPr lang="de-DE" dirty="0">
                <a:latin typeface="Aller" panose="02000503030000020004" pitchFamily="2" charset="0"/>
              </a:rPr>
              <a:t>Identitätsdiebstahl</a:t>
            </a:r>
          </a:p>
          <a:p>
            <a:r>
              <a:rPr lang="de-DE" dirty="0">
                <a:latin typeface="Aller" panose="02000503030000020004" pitchFamily="2" charset="0"/>
              </a:rPr>
              <a:t>Abgreifen, speichern und verarbeiten von personenbezogenen Daten durch Nachrichtendienste wie </a:t>
            </a:r>
            <a:r>
              <a:rPr lang="de-DE" dirty="0" smtClean="0">
                <a:latin typeface="Aller" panose="02000503030000020004" pitchFamily="2" charset="0"/>
              </a:rPr>
              <a:t>z.B. NSA </a:t>
            </a:r>
            <a:r>
              <a:rPr lang="de-DE" dirty="0">
                <a:latin typeface="Aller" panose="02000503030000020004" pitchFamily="2" charset="0"/>
              </a:rPr>
              <a:t>oder GCHQ</a:t>
            </a:r>
          </a:p>
          <a:p>
            <a:r>
              <a:rPr lang="de-DE" dirty="0">
                <a:latin typeface="Aller" panose="02000503030000020004" pitchFamily="2" charset="0"/>
              </a:rPr>
              <a:t>Viren, Trojaner und andere Malware</a:t>
            </a:r>
          </a:p>
          <a:p>
            <a:r>
              <a:rPr lang="de-DE" dirty="0">
                <a:latin typeface="Aller" panose="02000503030000020004" pitchFamily="2" charset="0"/>
              </a:rPr>
              <a:t>andere kriminelle Aktionen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9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766119"/>
            <a:ext cx="10515600" cy="924569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ller Display" panose="02000503000000020003" pitchFamily="2" charset="0"/>
              </a:rPr>
              <a:t>Daten- </a:t>
            </a:r>
            <a:r>
              <a:rPr lang="de-DE" dirty="0" smtClean="0">
                <a:latin typeface="Aller Display" panose="02000503000000020003" pitchFamily="2" charset="0"/>
              </a:rPr>
              <a:t>und </a:t>
            </a:r>
            <a:r>
              <a:rPr lang="de-DE" dirty="0">
                <a:latin typeface="Aller Display" panose="02000503000000020003" pitchFamily="2" charset="0"/>
              </a:rPr>
              <a:t>Identitätsdiebstahl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Wir tummeln uns alle in sozialen Netzwerken wie Google+, Facebook, Twitter, etc. und bei </a:t>
            </a:r>
            <a:r>
              <a:rPr lang="de-DE" dirty="0" err="1">
                <a:latin typeface="Aller" panose="02000503030000020004" pitchFamily="2" charset="0"/>
              </a:rPr>
              <a:t>Diensteanbietern</a:t>
            </a:r>
            <a:r>
              <a:rPr lang="de-DE" dirty="0">
                <a:latin typeface="Aller" panose="02000503030000020004" pitchFamily="2" charset="0"/>
              </a:rPr>
              <a:t>, wie z.B. Mailprovidern und geben dort viele persönliche Daten preis. </a:t>
            </a:r>
            <a:r>
              <a:rPr lang="de-DE" dirty="0" smtClean="0">
                <a:latin typeface="Aller" panose="02000503030000020004" pitchFamily="2" charset="0"/>
              </a:rPr>
              <a:t/>
            </a:r>
            <a:br>
              <a:rPr lang="de-DE" dirty="0" smtClean="0">
                <a:latin typeface="Aller" panose="02000503030000020004" pitchFamily="2" charset="0"/>
              </a:rPr>
            </a:br>
            <a:endParaRPr lang="de-DE" dirty="0">
              <a:latin typeface="Aller" panose="02000503030000020004" pitchFamily="2" charset="0"/>
            </a:endParaRPr>
          </a:p>
          <a:p>
            <a:r>
              <a:rPr lang="de-DE" dirty="0">
                <a:latin typeface="Aller" panose="02000503030000020004" pitchFamily="2" charset="0"/>
              </a:rPr>
              <a:t>Diese Daten sind unsere „digitale Identität</a:t>
            </a:r>
            <a:r>
              <a:rPr lang="de-DE" dirty="0" smtClean="0">
                <a:latin typeface="Aller" panose="02000503030000020004" pitchFamily="2" charset="0"/>
              </a:rPr>
              <a:t>“</a:t>
            </a:r>
            <a:br>
              <a:rPr lang="de-DE" dirty="0" smtClean="0">
                <a:latin typeface="Aller" panose="02000503030000020004" pitchFamily="2" charset="0"/>
              </a:rPr>
            </a:br>
            <a:r>
              <a:rPr lang="de-DE" dirty="0" smtClean="0">
                <a:latin typeface="Aller" panose="02000503030000020004" pitchFamily="2" charset="0"/>
              </a:rPr>
              <a:t> </a:t>
            </a:r>
            <a:endParaRPr lang="de-DE" dirty="0">
              <a:latin typeface="Aller" panose="02000503030000020004" pitchFamily="2" charset="0"/>
            </a:endParaRPr>
          </a:p>
          <a:p>
            <a:r>
              <a:rPr lang="de-DE" dirty="0">
                <a:latin typeface="Aller" panose="02000503030000020004" pitchFamily="2" charset="0"/>
              </a:rPr>
              <a:t>Viele User gehen nicht vorsichtig genug mit ihren persönlichen Daten</a:t>
            </a:r>
            <a:r>
              <a:rPr lang="de-DE" dirty="0" smtClean="0">
                <a:latin typeface="Aller" panose="02000503030000020004" pitchFamily="2" charset="0"/>
              </a:rPr>
              <a:t>.</a:t>
            </a:r>
            <a:br>
              <a:rPr lang="de-DE" dirty="0" smtClean="0">
                <a:latin typeface="Aller" panose="02000503030000020004" pitchFamily="2" charset="0"/>
              </a:rPr>
            </a:br>
            <a:endParaRPr lang="de-DE" dirty="0">
              <a:latin typeface="Aller" panose="02000503030000020004" pitchFamily="2" charset="0"/>
            </a:endParaRPr>
          </a:p>
          <a:p>
            <a:r>
              <a:rPr lang="de-DE" dirty="0">
                <a:latin typeface="Aller" panose="02000503030000020004" pitchFamily="2" charset="0"/>
              </a:rPr>
              <a:t>Eure Daten gehören Euch!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Folgen eines Datendiebstahls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Spam- Emails sind </a:t>
            </a:r>
            <a:r>
              <a:rPr lang="de-DE" dirty="0" smtClean="0">
                <a:latin typeface="Aller" panose="02000503030000020004" pitchFamily="2" charset="0"/>
              </a:rPr>
              <a:t>das </a:t>
            </a:r>
            <a:r>
              <a:rPr lang="de-DE" dirty="0">
                <a:latin typeface="Aller" panose="02000503030000020004" pitchFamily="2" charset="0"/>
              </a:rPr>
              <a:t>kleinste Übel</a:t>
            </a:r>
          </a:p>
          <a:p>
            <a:r>
              <a:rPr lang="de-DE" dirty="0">
                <a:latin typeface="Aller" panose="02000503030000020004" pitchFamily="2" charset="0"/>
              </a:rPr>
              <a:t>Es können Ermittlung auf das Opfer zukommen, wenn illegale Inhalte mit der Identität des Geschädigten verbreitet oder kriminelles  getätigt wird. </a:t>
            </a:r>
          </a:p>
          <a:p>
            <a:r>
              <a:rPr lang="de-DE" dirty="0">
                <a:latin typeface="Aller" panose="02000503030000020004" pitchFamily="2" charset="0"/>
              </a:rPr>
              <a:t>Der Betroffene kann enormen materiellen Schaden durch abgefischte </a:t>
            </a:r>
            <a:r>
              <a:rPr lang="de-DE" dirty="0" err="1">
                <a:latin typeface="Aller" panose="02000503030000020004" pitchFamily="2" charset="0"/>
              </a:rPr>
              <a:t>Paypal</a:t>
            </a:r>
            <a:r>
              <a:rPr lang="de-DE" dirty="0">
                <a:latin typeface="Aller" panose="02000503030000020004" pitchFamily="2" charset="0"/>
              </a:rPr>
              <a:t>, Bank- oder Kreditkartendaten </a:t>
            </a:r>
            <a:r>
              <a:rPr lang="de-DE" dirty="0" smtClean="0">
                <a:latin typeface="Aller" panose="02000503030000020004" pitchFamily="2" charset="0"/>
              </a:rPr>
              <a:t>erleiden.</a:t>
            </a:r>
            <a:endParaRPr lang="de-DE" dirty="0">
              <a:latin typeface="Aller" panose="02000503030000020004" pitchFamily="2" charset="0"/>
            </a:endParaRPr>
          </a:p>
          <a:p>
            <a:r>
              <a:rPr lang="de-DE" dirty="0">
                <a:latin typeface="Aller" panose="02000503030000020004" pitchFamily="2" charset="0"/>
              </a:rPr>
              <a:t>Unter Umständen kann auch die Reputation des Opfers darunter leiden.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1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Schutzmaßnahmen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Sparsamer Umgang mit Daten:</a:t>
            </a:r>
          </a:p>
          <a:p>
            <a:r>
              <a:rPr lang="de-DE" dirty="0">
                <a:latin typeface="Aller" panose="02000503030000020004" pitchFamily="2" charset="0"/>
              </a:rPr>
              <a:t>In sozialen Netzwerken nicht alle persönlichen Daten preis geben</a:t>
            </a:r>
          </a:p>
          <a:p>
            <a:r>
              <a:rPr lang="de-DE" dirty="0">
                <a:latin typeface="Aller" panose="02000503030000020004" pitchFamily="2" charset="0"/>
              </a:rPr>
              <a:t>Niemals das gleiche Passwort zweimal verwenden.</a:t>
            </a:r>
          </a:p>
          <a:p>
            <a:r>
              <a:rPr lang="de-DE" dirty="0">
                <a:latin typeface="Aller" panose="02000503030000020004" pitchFamily="2" charset="0"/>
              </a:rPr>
              <a:t>Sichere Passwörter verwenden!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13" y="1556692"/>
            <a:ext cx="9720174" cy="37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Passwortsicherheit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ller" panose="02000503030000020004" pitchFamily="2" charset="0"/>
              </a:rPr>
              <a:t>Passwörter dürfen keine logischen Buchstaben- und Zahlenkombinationen </a:t>
            </a:r>
            <a:r>
              <a:rPr lang="de-DE" dirty="0" smtClean="0">
                <a:latin typeface="Aller" panose="02000503030000020004" pitchFamily="2" charset="0"/>
              </a:rPr>
              <a:t>enthalten.</a:t>
            </a:r>
          </a:p>
          <a:p>
            <a:r>
              <a:rPr lang="de-DE" dirty="0" smtClean="0">
                <a:latin typeface="Aller" panose="02000503030000020004" pitchFamily="2" charset="0"/>
              </a:rPr>
              <a:t>Niemals </a:t>
            </a:r>
            <a:r>
              <a:rPr lang="de-DE" dirty="0">
                <a:latin typeface="Aller" panose="02000503030000020004" pitchFamily="2" charset="0"/>
              </a:rPr>
              <a:t>persönliche Daten und Namen von sich selbst, Verwandten, Partnern oder Kindern verwenden</a:t>
            </a:r>
          </a:p>
          <a:p>
            <a:r>
              <a:rPr lang="de-DE" dirty="0">
                <a:latin typeface="Aller" panose="02000503030000020004" pitchFamily="2" charset="0"/>
              </a:rPr>
              <a:t>Immer möglichst lange Passwörter verwenden (mindestens 8, besser 12 Zeichen)</a:t>
            </a:r>
          </a:p>
          <a:p>
            <a:r>
              <a:rPr lang="de-DE" dirty="0">
                <a:latin typeface="Aller" panose="02000503030000020004" pitchFamily="2" charset="0"/>
              </a:rPr>
              <a:t>Immer Kombinationen aus Groß- und Kleinschreibung, Zahlen und Sonderzeichen verwenden</a:t>
            </a:r>
          </a:p>
          <a:p>
            <a:r>
              <a:rPr lang="de-DE" dirty="0">
                <a:latin typeface="Aller" panose="02000503030000020004" pitchFamily="2" charset="0"/>
              </a:rPr>
              <a:t>Wichtige Passwörter regelmäßig wechseln!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1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Beispiel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 für ein relativ sicheres Passwort (12 Zeichen):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					72!Br21_5mHo</a:t>
            </a:r>
            <a:endParaRPr lang="de-DE" dirty="0"/>
          </a:p>
          <a:p>
            <a:endParaRPr lang="de-DE" dirty="0"/>
          </a:p>
          <a:p>
            <a:r>
              <a:rPr lang="de-DE" dirty="0"/>
              <a:t>Wie kann man sich sowas  merken?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5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Wie solche PW merken?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latin typeface="Aller" panose="02000503030000020004" pitchFamily="2" charset="0"/>
              </a:rPr>
              <a:t>„Eselsbrücken“ können helfen:</a:t>
            </a:r>
          </a:p>
          <a:p>
            <a:r>
              <a:rPr lang="de-DE" dirty="0">
                <a:latin typeface="Aller" panose="02000503030000020004" pitchFamily="2" charset="0"/>
              </a:rPr>
              <a:t>Beispiel Urlaubsort, Tag, Monat und Jahr mit Sonderzeichen. </a:t>
            </a:r>
            <a:br>
              <a:rPr lang="de-DE" dirty="0">
                <a:latin typeface="Aller" panose="02000503030000020004" pitchFamily="2" charset="0"/>
              </a:rPr>
            </a:br>
            <a:endParaRPr lang="de-DE" dirty="0">
              <a:latin typeface="Aller" panose="02000503030000020004" pitchFamily="2" charset="0"/>
            </a:endParaRP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			07ShArM_3L-sH3iK*08#14</a:t>
            </a:r>
            <a:r>
              <a:rPr lang="de-DE" dirty="0">
                <a:latin typeface="Aller" panose="02000503030000020004" pitchFamily="2" charset="0"/>
              </a:rPr>
              <a:t>?! </a:t>
            </a:r>
            <a:r>
              <a:rPr lang="de-DE" dirty="0" smtClean="0">
                <a:latin typeface="Aller" panose="02000503030000020004" pitchFamily="2" charset="0"/>
              </a:rPr>
              <a:t/>
            </a:r>
            <a:br>
              <a:rPr lang="de-DE" dirty="0" smtClean="0">
                <a:latin typeface="Aller" panose="02000503030000020004" pitchFamily="2" charset="0"/>
              </a:rPr>
            </a:br>
            <a:endParaRPr lang="de-DE" dirty="0">
              <a:latin typeface="Aller" panose="02000503030000020004" pitchFamily="2" charset="0"/>
            </a:endParaRPr>
          </a:p>
          <a:p>
            <a:r>
              <a:rPr lang="de-DE" dirty="0">
                <a:latin typeface="Aller" panose="02000503030000020004" pitchFamily="2" charset="0"/>
              </a:rPr>
              <a:t>Passwort aus den Anfangsbuchstaben eines Satzes, kombiniert mit Zahlen und Sonderzeichen:</a:t>
            </a: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		"</a:t>
            </a:r>
            <a:r>
              <a:rPr lang="de-DE" dirty="0">
                <a:latin typeface="Aller" panose="02000503030000020004" pitchFamily="2" charset="0"/>
              </a:rPr>
              <a:t>Man sieht nur mit dem Herzen gut, das Wesentliche </a:t>
            </a:r>
            <a:r>
              <a:rPr lang="de-DE" dirty="0" smtClean="0">
                <a:latin typeface="Aller" panose="02000503030000020004" pitchFamily="2" charset="0"/>
              </a:rPr>
              <a:t>			 ist für </a:t>
            </a:r>
            <a:r>
              <a:rPr lang="de-DE" dirty="0">
                <a:latin typeface="Aller" panose="02000503030000020004" pitchFamily="2" charset="0"/>
              </a:rPr>
              <a:t>die Augen unsichtbar." (Le </a:t>
            </a:r>
            <a:r>
              <a:rPr lang="de-DE" dirty="0" err="1">
                <a:latin typeface="Aller" panose="02000503030000020004" pitchFamily="2" charset="0"/>
              </a:rPr>
              <a:t>petit</a:t>
            </a:r>
            <a:r>
              <a:rPr lang="de-DE" dirty="0">
                <a:latin typeface="Aller" panose="02000503030000020004" pitchFamily="2" charset="0"/>
              </a:rPr>
              <a:t> </a:t>
            </a:r>
            <a:r>
              <a:rPr lang="de-DE" dirty="0" err="1">
                <a:latin typeface="Aller" panose="02000503030000020004" pitchFamily="2" charset="0"/>
              </a:rPr>
              <a:t>prince</a:t>
            </a:r>
            <a:r>
              <a:rPr lang="de-DE" dirty="0">
                <a:latin typeface="Aller" panose="02000503030000020004" pitchFamily="2" charset="0"/>
              </a:rPr>
              <a:t>)</a:t>
            </a: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				</a:t>
            </a:r>
            <a:r>
              <a:rPr lang="de-DE" dirty="0" err="1" smtClean="0">
                <a:latin typeface="Aller" panose="02000503030000020004" pitchFamily="2" charset="0"/>
              </a:rPr>
              <a:t>MsnmdHg,dWifdAu</a:t>
            </a:r>
            <a:r>
              <a:rPr lang="de-DE" dirty="0" smtClean="0">
                <a:latin typeface="Aller" panose="02000503030000020004" pitchFamily="2" charset="0"/>
              </a:rPr>
              <a:t>.(</a:t>
            </a:r>
            <a:r>
              <a:rPr lang="de-DE" dirty="0" err="1" smtClean="0">
                <a:latin typeface="Aller" panose="02000503030000020004" pitchFamily="2" charset="0"/>
              </a:rPr>
              <a:t>Lpp</a:t>
            </a:r>
            <a:r>
              <a:rPr lang="de-DE" dirty="0" smtClean="0">
                <a:latin typeface="Aller" panose="02000503030000020004" pitchFamily="2" charset="0"/>
              </a:rPr>
              <a:t>)</a:t>
            </a:r>
            <a:endParaRPr lang="de-DE" dirty="0">
              <a:latin typeface="Aller" panose="02000503030000020004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7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Passwort durch </a:t>
            </a:r>
            <a:r>
              <a:rPr lang="de-DE" dirty="0" err="1" smtClean="0">
                <a:latin typeface="Aller Display" panose="02000503000000020003" pitchFamily="2" charset="0"/>
              </a:rPr>
              <a:t>Diceware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Aus </a:t>
            </a:r>
            <a:r>
              <a:rPr lang="de-DE" dirty="0"/>
              <a:t>einer speziellen Liste werden mittels Würfeln Wörter  ausgewählt und diese zu einer Passphrase zusammengefügt:</a:t>
            </a:r>
          </a:p>
          <a:p>
            <a:pPr marL="0" indent="0">
              <a:buNone/>
            </a:pPr>
            <a:r>
              <a:rPr lang="de-DE" dirty="0" smtClean="0"/>
              <a:t>   Beispiel </a:t>
            </a:r>
            <a:r>
              <a:rPr lang="de-DE" dirty="0"/>
              <a:t>(aus Wikipedia):</a:t>
            </a:r>
          </a:p>
          <a:p>
            <a:pPr marL="0" indent="0">
              <a:buNone/>
            </a:pPr>
            <a:r>
              <a:rPr lang="de-DE" dirty="0" smtClean="0"/>
              <a:t>   	Es </a:t>
            </a:r>
            <a:r>
              <a:rPr lang="de-DE" dirty="0"/>
              <a:t>wird mit einem Würfel fünfmal gewürfelt. Die Zahlen lauten 4, </a:t>
            </a:r>
            <a:r>
              <a:rPr lang="de-DE" dirty="0" smtClean="0"/>
              <a:t>	3</a:t>
            </a:r>
            <a:r>
              <a:rPr lang="de-DE" dirty="0"/>
              <a:t>, 1, </a:t>
            </a:r>
            <a:r>
              <a:rPr lang="de-DE" dirty="0" smtClean="0"/>
              <a:t>4 und </a:t>
            </a:r>
            <a:r>
              <a:rPr lang="de-DE" dirty="0"/>
              <a:t>2.</a:t>
            </a:r>
          </a:p>
          <a:p>
            <a:r>
              <a:rPr lang="de-DE" dirty="0"/>
              <a:t>Das zugehörige Wort wird in der Wortliste nachgeschlagen. In unserem Beispiel ist es das Wort </a:t>
            </a:r>
            <a:r>
              <a:rPr lang="de-DE" dirty="0" smtClean="0"/>
              <a:t>„merken“.</a:t>
            </a:r>
          </a:p>
          <a:p>
            <a:r>
              <a:rPr lang="de-DE" dirty="0" smtClean="0"/>
              <a:t>Die </a:t>
            </a:r>
            <a:r>
              <a:rPr lang="de-DE" dirty="0"/>
              <a:t>Schritte 1 und 2 werden viermal wiederholt. Insgesamt ergeben </a:t>
            </a:r>
            <a:r>
              <a:rPr lang="de-DE" dirty="0" smtClean="0"/>
              <a:t>   sich </a:t>
            </a:r>
            <a:r>
              <a:rPr lang="de-DE" dirty="0"/>
              <a:t>z. B. folgende Paare: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0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Agenda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200" dirty="0" smtClean="0">
                <a:latin typeface="Aller" panose="02000503030000020004" pitchFamily="2" charset="0"/>
              </a:rPr>
              <a:t> Einführung </a:t>
            </a:r>
            <a:r>
              <a:rPr lang="de-DE" sz="3200" dirty="0">
                <a:latin typeface="Aller" panose="02000503030000020004" pitchFamily="2" charset="0"/>
              </a:rPr>
              <a:t>und Ziele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 smtClean="0">
                <a:latin typeface="Aller" panose="02000503030000020004" pitchFamily="2" charset="0"/>
              </a:rPr>
              <a:t> Was </a:t>
            </a:r>
            <a:r>
              <a:rPr lang="de-DE" sz="3200" dirty="0">
                <a:latin typeface="Aller" panose="02000503030000020004" pitchFamily="2" charset="0"/>
              </a:rPr>
              <a:t>ist eigentlich das Internet?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 smtClean="0">
                <a:latin typeface="Aller" panose="02000503030000020004" pitchFamily="2" charset="0"/>
              </a:rPr>
              <a:t> Gefahren </a:t>
            </a:r>
            <a:r>
              <a:rPr lang="de-DE" sz="3200" dirty="0">
                <a:latin typeface="Aller" panose="02000503030000020004" pitchFamily="2" charset="0"/>
              </a:rPr>
              <a:t>in der digitalen Welt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 smtClean="0">
                <a:latin typeface="Aller" panose="02000503030000020004" pitchFamily="2" charset="0"/>
              </a:rPr>
              <a:t> Passwörter </a:t>
            </a:r>
            <a:r>
              <a:rPr lang="de-DE" sz="3200" dirty="0">
                <a:latin typeface="Aller" panose="02000503030000020004" pitchFamily="2" charset="0"/>
              </a:rPr>
              <a:t>und </a:t>
            </a:r>
            <a:r>
              <a:rPr lang="de-DE" sz="3200" dirty="0" smtClean="0">
                <a:latin typeface="Aller" panose="02000503030000020004" pitchFamily="2" charset="0"/>
              </a:rPr>
              <a:t>Passwortsicherheit</a:t>
            </a:r>
            <a:endParaRPr lang="de-DE" sz="3200" dirty="0">
              <a:latin typeface="Aller" panose="0200050303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 smtClean="0">
                <a:latin typeface="Aller" panose="02000503030000020004" pitchFamily="2" charset="0"/>
              </a:rPr>
              <a:t> E-Mail </a:t>
            </a:r>
            <a:r>
              <a:rPr lang="de-DE" sz="3200" dirty="0">
                <a:latin typeface="Aller" panose="02000503030000020004" pitchFamily="2" charset="0"/>
              </a:rPr>
              <a:t>und PGP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 smtClean="0">
                <a:latin typeface="Aller" panose="02000503030000020004" pitchFamily="2" charset="0"/>
              </a:rPr>
              <a:t> Tor</a:t>
            </a:r>
            <a:endParaRPr lang="de-DE" sz="3200" dirty="0">
              <a:latin typeface="Aller" panose="0200050303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 smtClean="0">
                <a:latin typeface="Aller" panose="02000503030000020004" pitchFamily="2" charset="0"/>
              </a:rPr>
              <a:t> Verschlüsselung </a:t>
            </a:r>
            <a:r>
              <a:rPr lang="de-DE" sz="3200" dirty="0">
                <a:latin typeface="Aller" panose="02000503030000020004" pitchFamily="2" charset="0"/>
              </a:rPr>
              <a:t>von Datenträgern</a:t>
            </a:r>
          </a:p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0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ller Display" panose="02000503000000020003" pitchFamily="2" charset="0"/>
              </a:rPr>
              <a:t>Diceware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latin typeface="Aller" panose="02000503030000020004" pitchFamily="2" charset="0"/>
              </a:rPr>
              <a:t>Insgesamt ergeben sich z. B. folgende Paare: </a:t>
            </a: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	43142 </a:t>
            </a:r>
            <a:r>
              <a:rPr lang="de-DE" dirty="0">
                <a:latin typeface="Aller" panose="02000503030000020004" pitchFamily="2" charset="0"/>
              </a:rPr>
              <a:t>merken </a:t>
            </a: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	15613 </a:t>
            </a:r>
            <a:r>
              <a:rPr lang="de-DE" dirty="0">
                <a:latin typeface="Aller" panose="02000503030000020004" pitchFamily="2" charset="0"/>
              </a:rPr>
              <a:t>boom </a:t>
            </a: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	22543 </a:t>
            </a:r>
            <a:r>
              <a:rPr lang="de-DE" dirty="0" err="1">
                <a:latin typeface="Aller" panose="02000503030000020004" pitchFamily="2" charset="0"/>
              </a:rPr>
              <a:t>ekd</a:t>
            </a:r>
            <a:r>
              <a:rPr lang="de-DE" dirty="0">
                <a:latin typeface="Aller" panose="02000503030000020004" pitchFamily="2" charset="0"/>
              </a:rPr>
              <a:t> </a:t>
            </a:r>
            <a:endParaRPr lang="de-DE" dirty="0" smtClean="0">
              <a:latin typeface="Aller" panose="02000503030000020004" pitchFamily="2" charset="0"/>
            </a:endParaRPr>
          </a:p>
          <a:p>
            <a:pPr marL="0" indent="0">
              <a:buNone/>
            </a:pPr>
            <a:r>
              <a:rPr lang="de-DE" dirty="0">
                <a:latin typeface="Aller" panose="02000503030000020004" pitchFamily="2" charset="0"/>
              </a:rPr>
              <a:t>	</a:t>
            </a:r>
            <a:r>
              <a:rPr lang="de-DE" dirty="0" smtClean="0">
                <a:latin typeface="Aller" panose="02000503030000020004" pitchFamily="2" charset="0"/>
              </a:rPr>
              <a:t>66445 </a:t>
            </a:r>
            <a:r>
              <a:rPr lang="de-DE" dirty="0" err="1">
                <a:latin typeface="Aller" panose="02000503030000020004" pitchFamily="2" charset="0"/>
              </a:rPr>
              <a:t>zonen</a:t>
            </a:r>
            <a:r>
              <a:rPr lang="de-DE" dirty="0">
                <a:latin typeface="Aller" panose="02000503030000020004" pitchFamily="2" charset="0"/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	51615 </a:t>
            </a:r>
            <a:r>
              <a:rPr lang="de-DE" dirty="0">
                <a:latin typeface="Aller" panose="02000503030000020004" pitchFamily="2" charset="0"/>
              </a:rPr>
              <a:t>ragt</a:t>
            </a: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 	Die  </a:t>
            </a:r>
            <a:r>
              <a:rPr lang="de-DE" dirty="0">
                <a:latin typeface="Aller" panose="02000503030000020004" pitchFamily="2" charset="0"/>
              </a:rPr>
              <a:t>Passphrase </a:t>
            </a:r>
            <a:r>
              <a:rPr lang="de-DE" dirty="0" smtClean="0">
                <a:latin typeface="Aller" panose="02000503030000020004" pitchFamily="2" charset="0"/>
              </a:rPr>
              <a:t>lautet also </a:t>
            </a:r>
            <a:r>
              <a:rPr lang="de-DE" dirty="0">
                <a:latin typeface="Aller" panose="02000503030000020004" pitchFamily="2" charset="0"/>
              </a:rPr>
              <a:t>„</a:t>
            </a:r>
            <a:r>
              <a:rPr lang="de-DE" dirty="0" err="1">
                <a:latin typeface="Aller" panose="02000503030000020004" pitchFamily="2" charset="0"/>
              </a:rPr>
              <a:t>merkenboomekdzonenragt</a:t>
            </a:r>
            <a:r>
              <a:rPr lang="de-DE" dirty="0">
                <a:latin typeface="Aller" panose="02000503030000020004" pitchFamily="2" charset="0"/>
              </a:rPr>
              <a:t>“</a:t>
            </a:r>
          </a:p>
          <a:p>
            <a:r>
              <a:rPr lang="de-DE" dirty="0">
                <a:latin typeface="Aller" panose="02000503030000020004" pitchFamily="2" charset="0"/>
              </a:rPr>
              <a:t>Man sollte die Wörter kennen oder zu einer </a:t>
            </a:r>
            <a:r>
              <a:rPr lang="de-DE" dirty="0" smtClean="0">
                <a:latin typeface="Aller" panose="02000503030000020004" pitchFamily="2" charset="0"/>
              </a:rPr>
              <a:t>erfundenen Geschichte zusammenfügen können, um es sich leichter zu merken.</a:t>
            </a:r>
            <a:endParaRPr lang="de-DE" dirty="0">
              <a:latin typeface="Aller" panose="02000503030000020004" pitchFamily="2" charset="0"/>
            </a:endParaRPr>
          </a:p>
          <a:p>
            <a:r>
              <a:rPr lang="de-DE" dirty="0">
                <a:latin typeface="Aller" panose="02000503030000020004" pitchFamily="2" charset="0"/>
              </a:rPr>
              <a:t>Wichtig: Bitte noch </a:t>
            </a:r>
            <a:r>
              <a:rPr lang="de-DE" dirty="0" smtClean="0">
                <a:latin typeface="Aller" panose="02000503030000020004" pitchFamily="2" charset="0"/>
              </a:rPr>
              <a:t>mit </a:t>
            </a:r>
            <a:r>
              <a:rPr lang="de-DE" dirty="0">
                <a:latin typeface="Aller" panose="02000503030000020004" pitchFamily="2" charset="0"/>
              </a:rPr>
              <a:t>Ziffern und Sonderzeichen ergänzen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0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Passwortmanager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Passwortmanager sind Programme, die die verschiedenen Passwörter für Webseiten verwalten. </a:t>
            </a:r>
          </a:p>
          <a:p>
            <a:r>
              <a:rPr lang="de-DE" dirty="0">
                <a:latin typeface="Aller" panose="02000503030000020004" pitchFamily="2" charset="0"/>
              </a:rPr>
              <a:t>Wir schauen uns kurz das </a:t>
            </a:r>
            <a:r>
              <a:rPr lang="de-DE" dirty="0" err="1">
                <a:latin typeface="Aller" panose="02000503030000020004" pitchFamily="2" charset="0"/>
              </a:rPr>
              <a:t>Freewareprogramm</a:t>
            </a:r>
            <a:r>
              <a:rPr lang="de-DE" dirty="0">
                <a:latin typeface="Aller" panose="02000503030000020004" pitchFamily="2" charset="0"/>
              </a:rPr>
              <a:t> </a:t>
            </a:r>
            <a:r>
              <a:rPr lang="de-DE" dirty="0" err="1">
                <a:latin typeface="Aller" panose="02000503030000020004" pitchFamily="2" charset="0"/>
              </a:rPr>
              <a:t>KeePass</a:t>
            </a:r>
            <a:r>
              <a:rPr lang="de-DE" dirty="0">
                <a:latin typeface="Aller" panose="02000503030000020004" pitchFamily="2" charset="0"/>
              </a:rPr>
              <a:t> an.</a:t>
            </a:r>
          </a:p>
          <a:p>
            <a:r>
              <a:rPr lang="de-DE" dirty="0" err="1">
                <a:latin typeface="Aller" panose="02000503030000020004" pitchFamily="2" charset="0"/>
              </a:rPr>
              <a:t>KeePass</a:t>
            </a:r>
            <a:r>
              <a:rPr lang="de-DE" dirty="0">
                <a:latin typeface="Aller" panose="02000503030000020004" pitchFamily="2" charset="0"/>
              </a:rPr>
              <a:t> ist ein Programm mit großem Funktionsumfang.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9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ller Display" panose="02000503000000020003" pitchFamily="2" charset="0"/>
              </a:rPr>
              <a:t>KeePass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Passwortmanager sind Programme, die die verschiedenen Passwörter für Webseiten verwalten. </a:t>
            </a:r>
          </a:p>
          <a:p>
            <a:r>
              <a:rPr lang="de-DE" dirty="0">
                <a:latin typeface="Aller" panose="02000503030000020004" pitchFamily="2" charset="0"/>
              </a:rPr>
              <a:t>Wir schauen uns kurz das </a:t>
            </a:r>
            <a:r>
              <a:rPr lang="de-DE" dirty="0" err="1">
                <a:latin typeface="Aller" panose="02000503030000020004" pitchFamily="2" charset="0"/>
              </a:rPr>
              <a:t>Freewareprogramm</a:t>
            </a:r>
            <a:r>
              <a:rPr lang="de-DE" dirty="0">
                <a:latin typeface="Aller" panose="02000503030000020004" pitchFamily="2" charset="0"/>
              </a:rPr>
              <a:t> </a:t>
            </a:r>
            <a:r>
              <a:rPr lang="de-DE" dirty="0" err="1">
                <a:latin typeface="Aller" panose="02000503030000020004" pitchFamily="2" charset="0"/>
              </a:rPr>
              <a:t>KeePass</a:t>
            </a:r>
            <a:r>
              <a:rPr lang="de-DE" dirty="0">
                <a:latin typeface="Aller" panose="02000503030000020004" pitchFamily="2" charset="0"/>
              </a:rPr>
              <a:t> an.</a:t>
            </a:r>
          </a:p>
          <a:p>
            <a:r>
              <a:rPr lang="de-DE" dirty="0" err="1">
                <a:latin typeface="Aller" panose="02000503030000020004" pitchFamily="2" charset="0"/>
              </a:rPr>
              <a:t>KeePass</a:t>
            </a:r>
            <a:r>
              <a:rPr lang="de-DE" dirty="0">
                <a:latin typeface="Aller" panose="02000503030000020004" pitchFamily="2" charset="0"/>
              </a:rPr>
              <a:t> ist ein Programm mit großem Funktionsumfang.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0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E-Mailverschlüsselung</a:t>
            </a:r>
            <a:endParaRPr lang="de-DE" dirty="0">
              <a:latin typeface="Aller Display" panose="02000503000000020003" pitchFamily="2" charset="0"/>
            </a:endParaRP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65" y="1736027"/>
            <a:ext cx="6217920" cy="3797653"/>
          </a:xfr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9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E-Mail und PGP 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E-Mails sind prinzipiell unverschlüsselt und für unbefugte Dritte lesbar, es sei denn, man verwendet Verschlüsselungssysteme wie PGP</a:t>
            </a:r>
          </a:p>
          <a:p>
            <a:r>
              <a:rPr lang="de-DE" dirty="0">
                <a:latin typeface="Aller" panose="02000503030000020004" pitchFamily="2" charset="0"/>
              </a:rPr>
              <a:t>E-Mails bzw. deren Absender kann man leicht fälschen bzw. imitieren</a:t>
            </a:r>
          </a:p>
          <a:p>
            <a:r>
              <a:rPr lang="de-DE" dirty="0">
                <a:latin typeface="Aller" panose="02000503030000020004" pitchFamily="2" charset="0"/>
              </a:rPr>
              <a:t>PGP steht für </a:t>
            </a:r>
            <a:r>
              <a:rPr lang="de-DE" dirty="0" err="1">
                <a:latin typeface="Aller" panose="02000503030000020004" pitchFamily="2" charset="0"/>
              </a:rPr>
              <a:t>Pretty</a:t>
            </a:r>
            <a:r>
              <a:rPr lang="de-DE" dirty="0">
                <a:latin typeface="Aller" panose="02000503030000020004" pitchFamily="2" charset="0"/>
              </a:rPr>
              <a:t> </a:t>
            </a:r>
            <a:r>
              <a:rPr lang="de-DE" dirty="0" err="1">
                <a:latin typeface="Aller" panose="02000503030000020004" pitchFamily="2" charset="0"/>
              </a:rPr>
              <a:t>Good</a:t>
            </a:r>
            <a:r>
              <a:rPr lang="de-DE" dirty="0">
                <a:latin typeface="Aller" panose="02000503030000020004" pitchFamily="2" charset="0"/>
              </a:rPr>
              <a:t> Privacy (auf  deutsch  „ziemlich gute Privatsphäre“) und ist eine Technik zum verschlüsseln und unterschreiben von E-Mails.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6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Wie funktioniert PGP?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PGP benutzt ein sogenanntes Public-Key-Verfahren, in dem es ein eindeutig zugeordnetes Schlüsselpaar gibt:</a:t>
            </a:r>
          </a:p>
          <a:p>
            <a:r>
              <a:rPr lang="de-DE" dirty="0">
                <a:latin typeface="Aller" panose="02000503030000020004" pitchFamily="2" charset="0"/>
              </a:rPr>
              <a:t>Zum einen den öffentlichen Schlüssel, mit dem jeder Daten für den Empfänger verschlüsseln und dessen Signaturen prüfen kann</a:t>
            </a:r>
          </a:p>
          <a:p>
            <a:r>
              <a:rPr lang="de-DE" dirty="0">
                <a:latin typeface="Aller" panose="02000503030000020004" pitchFamily="2" charset="0"/>
              </a:rPr>
              <a:t>Zum anderen einen privaten, geheimen Schlüssel, den nur der Empfänger besitzt und der durch ein Passwort geschützt ist. (Asymmetrische Verschlüsselung)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0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ller Display" panose="02000503000000020003" pitchFamily="2" charset="0"/>
              </a:rPr>
              <a:t>Wie funktioniert PGP?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Nachrichten an einen Empfänger werden mit dessen öffentlichem Schlüssel verschlüsselt</a:t>
            </a:r>
          </a:p>
          <a:p>
            <a:r>
              <a:rPr lang="de-DE" dirty="0">
                <a:latin typeface="Aller" panose="02000503030000020004" pitchFamily="2" charset="0"/>
              </a:rPr>
              <a:t>Diese können ausschließlich mittels des privaten Schlüssels des Empfängers entschlüsselt werden. </a:t>
            </a:r>
          </a:p>
          <a:p>
            <a:r>
              <a:rPr lang="de-DE" dirty="0">
                <a:latin typeface="Aller" panose="02000503030000020004" pitchFamily="2" charset="0"/>
              </a:rPr>
              <a:t>Dieses Verfahren wird asymmetrische Verschlüsselung genannt.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4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Mails gleich </a:t>
            </a:r>
            <a:r>
              <a:rPr lang="de-DE" dirty="0">
                <a:latin typeface="Aller Display" panose="02000503000000020003" pitchFamily="2" charset="0"/>
              </a:rPr>
              <a:t>v</a:t>
            </a:r>
            <a:r>
              <a:rPr lang="de-DE" dirty="0" smtClean="0">
                <a:latin typeface="Aller Display" panose="02000503000000020003" pitchFamily="2" charset="0"/>
              </a:rPr>
              <a:t>erschlüsseln? 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latin typeface="Aller" panose="02000503030000020004" pitchFamily="2" charset="0"/>
              </a:rPr>
              <a:t>Windows Betriebssysteme:</a:t>
            </a:r>
            <a:endParaRPr lang="de-DE" b="1" dirty="0">
              <a:latin typeface="Aller" panose="02000503030000020004" pitchFamily="2" charset="0"/>
            </a:endParaRP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	Mozilla Thunderbird mit dem Add-on </a:t>
            </a:r>
            <a:r>
              <a:rPr lang="de-DE" dirty="0" err="1" smtClean="0">
                <a:latin typeface="Aller" panose="02000503030000020004" pitchFamily="2" charset="0"/>
              </a:rPr>
              <a:t>Enigmail</a:t>
            </a:r>
            <a:r>
              <a:rPr lang="de-DE" dirty="0" smtClean="0">
                <a:latin typeface="Aller" panose="02000503030000020004" pitchFamily="2" charset="0"/>
              </a:rPr>
              <a:t>:</a:t>
            </a:r>
            <a:endParaRPr lang="de-DE" dirty="0">
              <a:latin typeface="Aller" panose="02000503030000020004" pitchFamily="2" charset="0"/>
            </a:endParaRP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	</a:t>
            </a:r>
            <a:r>
              <a:rPr lang="de-DE" dirty="0" smtClean="0">
                <a:latin typeface="Aller" panose="02000503030000020004" pitchFamily="2" charset="0"/>
                <a:hlinkClick r:id="rId3"/>
              </a:rPr>
              <a:t>https</a:t>
            </a:r>
            <a:r>
              <a:rPr lang="de-DE" dirty="0">
                <a:latin typeface="Aller" panose="02000503030000020004" pitchFamily="2" charset="0"/>
                <a:hlinkClick r:id="rId3"/>
              </a:rPr>
              <a:t>://www.mozilla.org/de/thunderbird</a:t>
            </a:r>
            <a:r>
              <a:rPr lang="de-DE" dirty="0" smtClean="0">
                <a:latin typeface="Aller" panose="02000503030000020004" pitchFamily="2" charset="0"/>
                <a:hlinkClick r:id="rId3"/>
              </a:rPr>
              <a:t>/</a:t>
            </a:r>
            <a:endParaRPr lang="de-DE" dirty="0" smtClean="0">
              <a:latin typeface="Aller" panose="02000503030000020004" pitchFamily="2" charset="0"/>
            </a:endParaRPr>
          </a:p>
          <a:p>
            <a:pPr marL="0" indent="0">
              <a:buNone/>
            </a:pPr>
            <a:r>
              <a:rPr lang="de-DE" dirty="0">
                <a:latin typeface="Aller" panose="02000503030000020004" pitchFamily="2" charset="0"/>
              </a:rPr>
              <a:t>	</a:t>
            </a:r>
            <a:r>
              <a:rPr lang="de-DE" dirty="0">
                <a:latin typeface="Aller" panose="02000503030000020004" pitchFamily="2" charset="0"/>
                <a:hlinkClick r:id="rId4"/>
              </a:rPr>
              <a:t>https://</a:t>
            </a:r>
            <a:r>
              <a:rPr lang="de-DE" dirty="0" smtClean="0">
                <a:latin typeface="Aller" panose="02000503030000020004" pitchFamily="2" charset="0"/>
                <a:hlinkClick r:id="rId4"/>
              </a:rPr>
              <a:t>addons.mozilla.org/thunderbird/enigmail</a:t>
            </a:r>
            <a:endParaRPr lang="de-DE" dirty="0" smtClean="0">
              <a:latin typeface="Aller" panose="02000503030000020004" pitchFamily="2" charset="0"/>
            </a:endParaRPr>
          </a:p>
          <a:p>
            <a:r>
              <a:rPr lang="de-DE" b="1" dirty="0">
                <a:latin typeface="Aller" panose="02000503030000020004" pitchFamily="2" charset="0"/>
              </a:rPr>
              <a:t>Mac OS: </a:t>
            </a: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 	 </a:t>
            </a:r>
            <a:r>
              <a:rPr lang="de-DE" dirty="0">
                <a:latin typeface="Aller" panose="02000503030000020004" pitchFamily="2" charset="0"/>
              </a:rPr>
              <a:t>GPG-Suite für Mac </a:t>
            </a:r>
            <a:r>
              <a:rPr lang="de-DE" dirty="0" smtClean="0">
                <a:latin typeface="Aller" panose="02000503030000020004" pitchFamily="2" charset="0"/>
                <a:hlinkClick r:id="rId5"/>
              </a:rPr>
              <a:t>https</a:t>
            </a:r>
            <a:r>
              <a:rPr lang="de-DE" dirty="0">
                <a:latin typeface="Aller" panose="02000503030000020004" pitchFamily="2" charset="0"/>
                <a:hlinkClick r:id="rId5"/>
              </a:rPr>
              <a:t>://gpgtools.org</a:t>
            </a:r>
            <a:r>
              <a:rPr lang="de-DE" dirty="0" smtClean="0">
                <a:latin typeface="Aller" panose="02000503030000020004" pitchFamily="2" charset="0"/>
                <a:hlinkClick r:id="rId5"/>
              </a:rPr>
              <a:t>/</a:t>
            </a:r>
            <a:endParaRPr lang="de-DE" dirty="0" smtClean="0">
              <a:latin typeface="Aller" panose="02000503030000020004" pitchFamily="2" charset="0"/>
            </a:endParaRPr>
          </a:p>
          <a:p>
            <a:r>
              <a:rPr lang="de-DE" b="1" dirty="0" smtClean="0">
                <a:latin typeface="Aller" panose="02000503030000020004" pitchFamily="2" charset="0"/>
              </a:rPr>
              <a:t>Linux-</a:t>
            </a:r>
            <a:r>
              <a:rPr lang="de-DE" b="1" dirty="0" err="1" smtClean="0">
                <a:latin typeface="Aller" panose="02000503030000020004" pitchFamily="2" charset="0"/>
              </a:rPr>
              <a:t>Distrubitionen</a:t>
            </a:r>
            <a:r>
              <a:rPr lang="de-DE" b="1" dirty="0">
                <a:latin typeface="Aller" panose="02000503030000020004" pitchFamily="2" charset="0"/>
              </a:rPr>
              <a:t>:</a:t>
            </a:r>
            <a:r>
              <a:rPr lang="de-DE" dirty="0">
                <a:latin typeface="Aller" panose="02000503030000020004" pitchFamily="2" charset="0"/>
              </a:rPr>
              <a:t/>
            </a:r>
            <a:br>
              <a:rPr lang="de-DE" dirty="0">
                <a:latin typeface="Aller" panose="02000503030000020004" pitchFamily="2" charset="0"/>
              </a:rPr>
            </a:br>
            <a:r>
              <a:rPr lang="de-DE" dirty="0" smtClean="0">
                <a:latin typeface="Aller" panose="02000503030000020004" pitchFamily="2" charset="0"/>
              </a:rPr>
              <a:t>Im Softwarecenter </a:t>
            </a:r>
            <a:r>
              <a:rPr lang="de-DE" dirty="0">
                <a:latin typeface="Aller" panose="02000503030000020004" pitchFamily="2" charset="0"/>
              </a:rPr>
              <a:t>oder in der Programmverwaltung die Pakete Thunderbird und </a:t>
            </a:r>
            <a:r>
              <a:rPr lang="de-DE" dirty="0" err="1">
                <a:latin typeface="Aller" panose="02000503030000020004" pitchFamily="2" charset="0"/>
              </a:rPr>
              <a:t>Enigmail</a:t>
            </a:r>
            <a:r>
              <a:rPr lang="de-DE" dirty="0">
                <a:latin typeface="Aller" panose="02000503030000020004" pitchFamily="2" charset="0"/>
              </a:rPr>
              <a:t> herunterladen </a:t>
            </a:r>
            <a:endParaRPr lang="de-DE" dirty="0" smtClean="0">
              <a:latin typeface="Aller" panose="02000503030000020004" pitchFamily="2" charset="0"/>
            </a:endParaRPr>
          </a:p>
          <a:p>
            <a:pPr marL="0" indent="0">
              <a:buNone/>
            </a:pPr>
            <a:endParaRPr lang="de-DE" dirty="0">
              <a:latin typeface="Aller" panose="02000503030000020004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1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Tor – anonym surfen?</a:t>
            </a:r>
            <a:endParaRPr lang="de-DE" dirty="0">
              <a:latin typeface="Aller Display" panose="02000503000000020003" pitchFamily="2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7869" y="2059806"/>
            <a:ext cx="3756838" cy="3217726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3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Was ist Tor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Tor ist ein Netzwerk zur Anonymisierung von Verbindungsdaten. </a:t>
            </a:r>
          </a:p>
          <a:p>
            <a:r>
              <a:rPr lang="de-DE" dirty="0">
                <a:latin typeface="Aller" panose="02000503030000020004" pitchFamily="2" charset="0"/>
              </a:rPr>
              <a:t>Es kann z.B. für das surfen im Internet und „Instant Messaging“  benutzt werden. </a:t>
            </a:r>
          </a:p>
          <a:p>
            <a:r>
              <a:rPr lang="de-DE" dirty="0">
                <a:latin typeface="Aller" panose="02000503030000020004" pitchFamily="2" charset="0"/>
              </a:rPr>
              <a:t>Tor schützt seine Nutzer vor der Analyse des Datenverkehrs durch </a:t>
            </a:r>
            <a:r>
              <a:rPr lang="de-DE" dirty="0" smtClean="0">
                <a:latin typeface="Aller" panose="02000503030000020004" pitchFamily="2" charset="0"/>
              </a:rPr>
              <a:t>Webseitenbetreiber</a:t>
            </a:r>
          </a:p>
          <a:p>
            <a:r>
              <a:rPr lang="de-DE" dirty="0" smtClean="0">
                <a:latin typeface="Aller" panose="02000503030000020004" pitchFamily="2" charset="0"/>
              </a:rPr>
              <a:t>Tor ist ausschließlich für anonymes surfen gedacht. Bitte nicht als Standartbrowser verwenden</a:t>
            </a:r>
            <a:endParaRPr lang="de-DE" dirty="0">
              <a:latin typeface="Aller" panose="02000503030000020004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Ziele des Workshops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200" dirty="0" smtClean="0">
                <a:latin typeface="Aller" panose="02000503030000020004" pitchFamily="2" charset="0"/>
              </a:rPr>
              <a:t> Sicherer Umgang mit persönlichen Daten im Internet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 smtClean="0">
                <a:latin typeface="Aller" panose="02000503030000020004" pitchFamily="2" charset="0"/>
              </a:rPr>
              <a:t> Verschlüsseln von E-Mails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>
                <a:latin typeface="Aller" panose="02000503030000020004" pitchFamily="2" charset="0"/>
              </a:rPr>
              <a:t> </a:t>
            </a:r>
            <a:r>
              <a:rPr lang="de-DE" sz="3200" dirty="0" smtClean="0">
                <a:latin typeface="Aller" panose="02000503030000020004" pitchFamily="2" charset="0"/>
              </a:rPr>
              <a:t>Anonymes surfen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>
                <a:latin typeface="Aller" panose="02000503030000020004" pitchFamily="2" charset="0"/>
              </a:rPr>
              <a:t> </a:t>
            </a:r>
            <a:r>
              <a:rPr lang="de-DE" sz="3200" dirty="0" smtClean="0">
                <a:latin typeface="Aller" panose="02000503030000020004" pitchFamily="2" charset="0"/>
              </a:rPr>
              <a:t>Verschlüsseln von Speichermedien</a:t>
            </a:r>
            <a:endParaRPr lang="de-DE" sz="3200" dirty="0">
              <a:latin typeface="Aller" panose="02000503030000020004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3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Eventuelle Nachteile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ller" panose="02000503030000020004" pitchFamily="2" charset="0"/>
              </a:rPr>
              <a:t>Tor kann aufgrund des Anonymisierungsprozesses beim Routing langsamer sein.</a:t>
            </a:r>
          </a:p>
          <a:p>
            <a:r>
              <a:rPr lang="de-DE" dirty="0" smtClean="0">
                <a:latin typeface="Aller" panose="02000503030000020004" pitchFamily="2" charset="0"/>
              </a:rPr>
              <a:t>Angreifer </a:t>
            </a:r>
            <a:r>
              <a:rPr lang="de-DE" dirty="0">
                <a:latin typeface="Aller" panose="02000503030000020004" pitchFamily="2" charset="0"/>
              </a:rPr>
              <a:t>könnten die Anonymität von Tor aushebeln, und korrumpieren.</a:t>
            </a:r>
          </a:p>
          <a:p>
            <a:r>
              <a:rPr lang="de-DE" dirty="0">
                <a:latin typeface="Aller" panose="02000503030000020004" pitchFamily="2" charset="0"/>
              </a:rPr>
              <a:t>Es könnte für sehr versierte Angreifer theoretisch möglich sein, nahezu sämtliche über Tor abgewickelte Kommunikation nachzuvollziehen</a:t>
            </a:r>
            <a:r>
              <a:rPr lang="de-DE" dirty="0" smtClean="0">
                <a:latin typeface="Aller" panose="02000503030000020004" pitchFamily="2" charset="0"/>
              </a:rPr>
              <a:t>.</a:t>
            </a:r>
            <a:endParaRPr lang="de-DE" dirty="0">
              <a:latin typeface="Aller" panose="02000503030000020004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6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Tor ist nicht geeignet für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Aller" panose="02000503030000020004" pitchFamily="2" charset="0"/>
              </a:rPr>
              <a:t>Soziale </a:t>
            </a:r>
            <a:r>
              <a:rPr lang="de-DE" dirty="0">
                <a:latin typeface="Aller" panose="02000503030000020004" pitchFamily="2" charset="0"/>
              </a:rPr>
              <a:t>Netzwerke wie </a:t>
            </a:r>
            <a:r>
              <a:rPr lang="de-DE" dirty="0" err="1">
                <a:latin typeface="Aller" panose="02000503030000020004" pitchFamily="2" charset="0"/>
              </a:rPr>
              <a:t>google</a:t>
            </a:r>
            <a:r>
              <a:rPr lang="de-DE" dirty="0">
                <a:latin typeface="Aller" panose="02000503030000020004" pitchFamily="2" charset="0"/>
              </a:rPr>
              <a:t>+, Twitter oder </a:t>
            </a:r>
            <a:r>
              <a:rPr lang="de-DE" dirty="0" smtClean="0">
                <a:latin typeface="Aller" panose="02000503030000020004" pitchFamily="2" charset="0"/>
              </a:rPr>
              <a:t>Facebook. </a:t>
            </a:r>
            <a:br>
              <a:rPr lang="de-DE" dirty="0" smtClean="0">
                <a:latin typeface="Aller" panose="02000503030000020004" pitchFamily="2" charset="0"/>
              </a:rPr>
            </a:br>
            <a:r>
              <a:rPr lang="de-DE" dirty="0" smtClean="0">
                <a:latin typeface="Aller" panose="02000503030000020004" pitchFamily="2" charset="0"/>
              </a:rPr>
              <a:t>Es </a:t>
            </a:r>
            <a:r>
              <a:rPr lang="de-DE" dirty="0">
                <a:latin typeface="Aller" panose="02000503030000020004" pitchFamily="2" charset="0"/>
              </a:rPr>
              <a:t>sei denn ihr legt </a:t>
            </a:r>
            <a:r>
              <a:rPr lang="de-DE" dirty="0" smtClean="0">
                <a:latin typeface="Aller" panose="02000503030000020004" pitchFamily="2" charset="0"/>
              </a:rPr>
              <a:t>spezielle, anonyme </a:t>
            </a:r>
            <a:r>
              <a:rPr lang="de-DE" dirty="0">
                <a:latin typeface="Aller" panose="02000503030000020004" pitchFamily="2" charset="0"/>
              </a:rPr>
              <a:t>Profile dafür an.</a:t>
            </a:r>
          </a:p>
          <a:p>
            <a:r>
              <a:rPr lang="de-DE" dirty="0" smtClean="0">
                <a:latin typeface="Aller" panose="02000503030000020004" pitchFamily="2" charset="0"/>
              </a:rPr>
              <a:t>Öffnen von Dokumenten </a:t>
            </a:r>
            <a:r>
              <a:rPr lang="de-DE" dirty="0">
                <a:latin typeface="Aller" panose="02000503030000020004" pitchFamily="2" charset="0"/>
              </a:rPr>
              <a:t>(z.B. PDF-Files</a:t>
            </a:r>
            <a:r>
              <a:rPr lang="de-DE" dirty="0" smtClean="0">
                <a:latin typeface="Aller" panose="02000503030000020004" pitchFamily="2" charset="0"/>
              </a:rPr>
              <a:t>)</a:t>
            </a:r>
            <a:endParaRPr lang="de-DE" dirty="0">
              <a:latin typeface="Aller" panose="02000503030000020004" pitchFamily="2" charset="0"/>
            </a:endParaRPr>
          </a:p>
          <a:p>
            <a:r>
              <a:rPr lang="de-DE" dirty="0" err="1" smtClean="0">
                <a:latin typeface="Aller" panose="02000503030000020004" pitchFamily="2" charset="0"/>
              </a:rPr>
              <a:t>Filesharing</a:t>
            </a:r>
            <a:r>
              <a:rPr lang="de-DE" dirty="0" smtClean="0">
                <a:latin typeface="Aller" panose="02000503030000020004" pitchFamily="2" charset="0"/>
              </a:rPr>
              <a:t> (Macht das Netzwerk langsamer)</a:t>
            </a:r>
          </a:p>
          <a:p>
            <a:r>
              <a:rPr lang="de-DE" dirty="0" smtClean="0">
                <a:latin typeface="Aller" panose="02000503030000020004" pitchFamily="2" charset="0"/>
              </a:rPr>
              <a:t>Sensitive Vorgänge wie Onlinebanking, </a:t>
            </a:r>
            <a:r>
              <a:rPr lang="de-DE" dirty="0" err="1" smtClean="0">
                <a:latin typeface="Aller" panose="02000503030000020004" pitchFamily="2" charset="0"/>
              </a:rPr>
              <a:t>Paypal</a:t>
            </a:r>
            <a:r>
              <a:rPr lang="de-DE" dirty="0" smtClean="0">
                <a:latin typeface="Aller" panose="02000503030000020004" pitchFamily="2" charset="0"/>
              </a:rPr>
              <a:t>, etc.</a:t>
            </a:r>
          </a:p>
          <a:p>
            <a:r>
              <a:rPr lang="de-DE" dirty="0" smtClean="0">
                <a:latin typeface="Aller" panose="02000503030000020004" pitchFamily="2" charset="0"/>
              </a:rPr>
              <a:t>Aktionen mit persönlichen </a:t>
            </a:r>
            <a:r>
              <a:rPr lang="de-DE" dirty="0">
                <a:latin typeface="Aller" panose="02000503030000020004" pitchFamily="2" charset="0"/>
              </a:rPr>
              <a:t>Daten (z.B. den eigenen </a:t>
            </a:r>
            <a:r>
              <a:rPr lang="de-DE" dirty="0" smtClean="0">
                <a:latin typeface="Aller" panose="02000503030000020004" pitchFamily="2" charset="0"/>
              </a:rPr>
              <a:t>Namen </a:t>
            </a:r>
            <a:r>
              <a:rPr lang="de-DE" dirty="0" err="1" smtClean="0">
                <a:latin typeface="Aller" panose="02000503030000020004" pitchFamily="2" charset="0"/>
              </a:rPr>
              <a:t>googlen</a:t>
            </a:r>
            <a:r>
              <a:rPr lang="de-DE" dirty="0" smtClean="0">
                <a:latin typeface="Aller" panose="02000503030000020004" pitchFamily="2" charset="0"/>
              </a:rPr>
              <a:t>).</a:t>
            </a:r>
          </a:p>
          <a:p>
            <a:r>
              <a:rPr lang="de-DE" dirty="0" smtClean="0">
                <a:latin typeface="Aller" panose="02000503030000020004" pitchFamily="2" charset="0"/>
              </a:rPr>
              <a:t>Surfen mit Browser </a:t>
            </a:r>
            <a:r>
              <a:rPr lang="de-DE" dirty="0" err="1" smtClean="0">
                <a:latin typeface="Aller" panose="02000503030000020004" pitchFamily="2" charset="0"/>
              </a:rPr>
              <a:t>Plug-ins</a:t>
            </a:r>
            <a:endParaRPr lang="de-DE" dirty="0" smtClean="0">
              <a:latin typeface="Aller" panose="02000503030000020004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8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Tor ausprobieren?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ller" panose="02000503030000020004" pitchFamily="2" charset="0"/>
              </a:rPr>
              <a:t>Tor-Browser:</a:t>
            </a:r>
            <a:br>
              <a:rPr lang="de-DE" dirty="0" smtClean="0">
                <a:latin typeface="Aller" panose="02000503030000020004" pitchFamily="2" charset="0"/>
              </a:rPr>
            </a:br>
            <a:r>
              <a:rPr lang="de-DE" dirty="0">
                <a:latin typeface="Aller" panose="02000503030000020004" pitchFamily="2" charset="0"/>
              </a:rPr>
              <a:t/>
            </a:r>
            <a:br>
              <a:rPr lang="de-DE" dirty="0">
                <a:latin typeface="Aller" panose="02000503030000020004" pitchFamily="2" charset="0"/>
              </a:rPr>
            </a:br>
            <a:r>
              <a:rPr lang="de-DE" dirty="0">
                <a:latin typeface="Aller" panose="02000503030000020004" pitchFamily="2" charset="0"/>
              </a:rPr>
              <a:t> </a:t>
            </a:r>
            <a:r>
              <a:rPr lang="de-DE" dirty="0">
                <a:latin typeface="Aller" panose="02000503030000020004" pitchFamily="2" charset="0"/>
                <a:hlinkClick r:id="rId3"/>
              </a:rPr>
              <a:t>https://</a:t>
            </a:r>
            <a:r>
              <a:rPr lang="de-DE" dirty="0" smtClean="0">
                <a:latin typeface="Aller" panose="02000503030000020004" pitchFamily="2" charset="0"/>
                <a:hlinkClick r:id="rId3"/>
              </a:rPr>
              <a:t>www.torproject.org</a:t>
            </a:r>
            <a:endParaRPr lang="de-DE" dirty="0" smtClean="0">
              <a:latin typeface="Aller" panose="02000503030000020004" pitchFamily="2" charset="0"/>
            </a:endParaRPr>
          </a:p>
          <a:p>
            <a:endParaRPr lang="de-DE" dirty="0">
              <a:latin typeface="Aller" panose="02000503030000020004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4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Datenträgerverschlüsselung</a:t>
            </a:r>
            <a:endParaRPr lang="de-DE" dirty="0">
              <a:latin typeface="Aller Display" panose="02000503000000020003" pitchFamily="2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5" y="2472531"/>
            <a:ext cx="4048125" cy="3133725"/>
          </a:xfr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6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Warum verschlüsseln</a:t>
            </a:r>
            <a:endParaRPr lang="de-DE" dirty="0">
              <a:latin typeface="Aller Display" panose="02000503000000020003" pitchFamily="2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34" y="1825625"/>
            <a:ext cx="3797531" cy="4351338"/>
          </a:xfr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1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Wie kann man verschlüsseln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Verschlüsseln mithilfe von spezieller Software, z.B. </a:t>
            </a:r>
            <a:r>
              <a:rPr lang="de-DE" dirty="0" err="1">
                <a:latin typeface="Aller" panose="02000503030000020004" pitchFamily="2" charset="0"/>
              </a:rPr>
              <a:t>DiskCryptor</a:t>
            </a:r>
            <a:endParaRPr lang="de-DE" dirty="0">
              <a:latin typeface="Aller" panose="02000503030000020004" pitchFamily="2" charset="0"/>
            </a:endParaRPr>
          </a:p>
          <a:p>
            <a:r>
              <a:rPr lang="de-DE" dirty="0">
                <a:latin typeface="Aller" panose="02000503030000020004" pitchFamily="2" charset="0"/>
              </a:rPr>
              <a:t>Verschlüsselung mithilfe von Passwort  oder Schlüsseldatei (USB-Stick)</a:t>
            </a:r>
          </a:p>
          <a:p>
            <a:r>
              <a:rPr lang="de-DE" dirty="0">
                <a:latin typeface="Aller" panose="02000503030000020004" pitchFamily="2" charset="0"/>
              </a:rPr>
              <a:t>Verschlüsselung mithilfe von „Hidden Containern“ (→ Vorteil: Nicht erkennbar, ob im Container ein weiterer versteckt ist)</a:t>
            </a:r>
          </a:p>
        </p:txBody>
      </p:sp>
    </p:spTree>
    <p:extLst>
      <p:ext uri="{BB962C8B-B14F-4D97-AF65-F5344CB8AC3E}">
        <p14:creationId xmlns:p14="http://schemas.microsoft.com/office/powerpoint/2010/main" val="37564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Alternative Möglichkeiten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Das kostenlose Betriebssystem Ubuntu (eine </a:t>
            </a:r>
            <a:r>
              <a:rPr lang="de-DE" dirty="0" err="1">
                <a:latin typeface="Aller" panose="02000503030000020004" pitchFamily="2" charset="0"/>
              </a:rPr>
              <a:t>Linuxdistribution</a:t>
            </a:r>
            <a:r>
              <a:rPr lang="de-DE" dirty="0">
                <a:latin typeface="Aller" panose="02000503030000020004" pitchFamily="2" charset="0"/>
              </a:rPr>
              <a:t>) verschlüsselt das Benutzerverzeichnis standartmäßig</a:t>
            </a:r>
          </a:p>
          <a:p>
            <a:r>
              <a:rPr lang="de-DE" dirty="0">
                <a:latin typeface="Aller" panose="02000503030000020004" pitchFamily="2" charset="0"/>
              </a:rPr>
              <a:t>Nachteil: einzelne Dateien sind trotzdem sichtbar</a:t>
            </a:r>
          </a:p>
          <a:p>
            <a:r>
              <a:rPr lang="de-DE" dirty="0">
                <a:latin typeface="Aller" panose="02000503030000020004" pitchFamily="2" charset="0"/>
              </a:rPr>
              <a:t>Alle </a:t>
            </a:r>
            <a:r>
              <a:rPr lang="de-DE" dirty="0" err="1">
                <a:latin typeface="Aller" panose="02000503030000020004" pitchFamily="2" charset="0"/>
              </a:rPr>
              <a:t>Linuxdistributionen</a:t>
            </a:r>
            <a:r>
              <a:rPr lang="de-DE" dirty="0">
                <a:latin typeface="Aller" panose="02000503030000020004" pitchFamily="2" charset="0"/>
              </a:rPr>
              <a:t> können mittels „</a:t>
            </a:r>
            <a:r>
              <a:rPr lang="de-DE" dirty="0" err="1">
                <a:latin typeface="Aller" panose="02000503030000020004" pitchFamily="2" charset="0"/>
              </a:rPr>
              <a:t>dm-crypt</a:t>
            </a:r>
            <a:r>
              <a:rPr lang="de-DE" dirty="0">
                <a:latin typeface="Aller" panose="02000503030000020004" pitchFamily="2" charset="0"/>
              </a:rPr>
              <a:t>“ ganze Festplatten und Partitionen verschlüsseln</a:t>
            </a:r>
          </a:p>
        </p:txBody>
      </p:sp>
    </p:spTree>
    <p:extLst>
      <p:ext uri="{BB962C8B-B14F-4D97-AF65-F5344CB8AC3E}">
        <p14:creationId xmlns:p14="http://schemas.microsoft.com/office/powerpoint/2010/main" val="42055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Gleich verschlüsseln?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DiskCryptor</a:t>
            </a:r>
            <a:r>
              <a:rPr lang="de-DE" dirty="0" smtClean="0"/>
              <a:t> gibt‘s </a:t>
            </a:r>
            <a:r>
              <a:rPr lang="de-DE" dirty="0"/>
              <a:t>hier kostenlos: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diskcryptor.net/wiki/Main_Page/de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8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Aller Display" panose="02000503000000020003" pitchFamily="2" charset="0"/>
              </a:rPr>
              <a:t>Vielen Dank</a:t>
            </a:r>
            <a:br>
              <a:rPr lang="de-DE" dirty="0" smtClean="0">
                <a:latin typeface="Aller Display" panose="02000503000000020003" pitchFamily="2" charset="0"/>
              </a:rPr>
            </a:br>
            <a:r>
              <a:rPr lang="de-DE" dirty="0" smtClean="0">
                <a:latin typeface="Aller Display" panose="02000503000000020003" pitchFamily="2" charset="0"/>
              </a:rPr>
              <a:t>für Eure Aufmerksamkeit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Aller" panose="02000503030000020004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7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35" y="1029902"/>
            <a:ext cx="3463984" cy="49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Kurzer Einstieg ins Internet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Was ist eigentlich das Internet?</a:t>
            </a:r>
          </a:p>
          <a:p>
            <a:r>
              <a:rPr lang="de-DE" dirty="0">
                <a:latin typeface="Aller" panose="02000503030000020004" pitchFamily="2" charset="0"/>
              </a:rPr>
              <a:t>Wie funktioniert das Internet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3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Was ist das Internet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Das Internet ist ein Verbund aus verschiedenen Rechnern und Rechnernetzwerken, welche sich miteinander verbinden, um Daten auszutauschen. </a:t>
            </a:r>
          </a:p>
          <a:p>
            <a:r>
              <a:rPr lang="de-DE" dirty="0">
                <a:latin typeface="Aller" panose="02000503030000020004" pitchFamily="2" charset="0"/>
              </a:rPr>
              <a:t>Jeder mit dem Internet verbundene Rechner kann sich mit jedem anderen verbundenen Rechner verbinden und Daten austauschen.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7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Visualisierung des Internets</a:t>
            </a:r>
            <a:endParaRPr lang="de-DE" dirty="0">
              <a:latin typeface="Aller Display" panose="02000503000000020003" pitchFamily="2" charset="0"/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Die Route der Verbindung ist  unvorhersehbar.</a:t>
            </a:r>
          </a:p>
          <a:p>
            <a:r>
              <a:rPr lang="de-DE" dirty="0">
                <a:latin typeface="Aller" panose="02000503030000020004" pitchFamily="2" charset="0"/>
              </a:rPr>
              <a:t>Über die Verbindung werden Daten ausgetauscht</a:t>
            </a:r>
          </a:p>
          <a:p>
            <a:r>
              <a:rPr lang="de-DE" dirty="0">
                <a:latin typeface="Aller" panose="02000503030000020004" pitchFamily="2" charset="0"/>
              </a:rPr>
              <a:t>Daten können alles mögliche sein</a:t>
            </a:r>
          </a:p>
          <a:p>
            <a:r>
              <a:rPr lang="de-DE" dirty="0">
                <a:latin typeface="Aller" panose="02000503030000020004" pitchFamily="2" charset="0"/>
              </a:rPr>
              <a:t>Diese Daten können verschlüsselt übertragen werden.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9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Funktionsweise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Jeder Rechner, der mit dem Internet verbunden ist, hat eine eindeutige, jederzeit </a:t>
            </a:r>
            <a:r>
              <a:rPr lang="de-DE" dirty="0" smtClean="0">
                <a:latin typeface="Aller" panose="02000503030000020004" pitchFamily="2" charset="0"/>
              </a:rPr>
              <a:t>zurück verfolgbare </a:t>
            </a:r>
            <a:r>
              <a:rPr lang="de-DE" dirty="0">
                <a:latin typeface="Aller" panose="02000503030000020004" pitchFamily="2" charset="0"/>
              </a:rPr>
              <a:t>Kennung, die sogenannte IP-Adresse. </a:t>
            </a:r>
          </a:p>
          <a:p>
            <a:r>
              <a:rPr lang="de-DE" dirty="0">
                <a:latin typeface="Aller" panose="02000503030000020004" pitchFamily="2" charset="0"/>
              </a:rPr>
              <a:t>Jede Domain, die man in den Browser eingibt, wird mittels eines Namensservers an die </a:t>
            </a:r>
            <a:r>
              <a:rPr lang="de-DE" dirty="0" smtClean="0">
                <a:latin typeface="Aller" panose="02000503030000020004" pitchFamily="2" charset="0"/>
              </a:rPr>
              <a:t>IP-Adresse </a:t>
            </a:r>
            <a:r>
              <a:rPr lang="de-DE" dirty="0">
                <a:latin typeface="Aller" panose="02000503030000020004" pitchFamily="2" charset="0"/>
              </a:rPr>
              <a:t>des Zielservers weitergeleitet.</a:t>
            </a:r>
          </a:p>
          <a:p>
            <a:r>
              <a:rPr lang="de-DE" dirty="0">
                <a:latin typeface="Aller" panose="02000503030000020004" pitchFamily="2" charset="0"/>
              </a:rPr>
              <a:t>Beispiel: </a:t>
            </a:r>
            <a:r>
              <a:rPr lang="de-DE" dirty="0" smtClean="0">
                <a:latin typeface="Aller" panose="02000503030000020004" pitchFamily="2" charset="0"/>
              </a:rPr>
              <a:t/>
            </a:r>
            <a:br>
              <a:rPr lang="de-DE" dirty="0" smtClean="0">
                <a:latin typeface="Aller" panose="02000503030000020004" pitchFamily="2" charset="0"/>
              </a:rPr>
            </a:br>
            <a:r>
              <a:rPr lang="de-DE" dirty="0" smtClean="0">
                <a:latin typeface="Aller" panose="02000503030000020004" pitchFamily="2" charset="0"/>
              </a:rPr>
              <a:t>		www.youtube.com </a:t>
            </a:r>
            <a:r>
              <a:rPr lang="de-DE" dirty="0">
                <a:latin typeface="Aller" panose="02000503030000020004" pitchFamily="2" charset="0"/>
              </a:rPr>
              <a:t>→ IP: 173.194.112.100</a:t>
            </a:r>
          </a:p>
          <a:p>
            <a:r>
              <a:rPr lang="de-DE" dirty="0">
                <a:latin typeface="Aller" panose="02000503030000020004" pitchFamily="2" charset="0"/>
              </a:rPr>
              <a:t>Die Route ist dabei nicht vorhersehbar.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6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2" y="365999"/>
            <a:ext cx="2863895" cy="66390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ller Display" panose="02000503000000020003" pitchFamily="2" charset="0"/>
              </a:rPr>
              <a:t>Nachteile der Funktionsweise</a:t>
            </a:r>
            <a:endParaRPr lang="de-DE" dirty="0">
              <a:latin typeface="Aller Display" panose="02000503000000020003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ller" panose="02000503030000020004" pitchFamily="2" charset="0"/>
              </a:rPr>
              <a:t>Die individuelle IP kann jederzeit zum Ursprung zurückverfolgt werden. </a:t>
            </a:r>
          </a:p>
          <a:p>
            <a:r>
              <a:rPr lang="de-DE" dirty="0" smtClean="0">
                <a:latin typeface="Aller" panose="02000503030000020004" pitchFamily="2" charset="0"/>
              </a:rPr>
              <a:t>Jeder </a:t>
            </a:r>
            <a:r>
              <a:rPr lang="de-DE" dirty="0">
                <a:latin typeface="Aller" panose="02000503030000020004" pitchFamily="2" charset="0"/>
              </a:rPr>
              <a:t>Rechner, Server und jedes Netzwerk, über das die Verbindung läuft, kann Daten potentiell abfangen, auswerten, speichern und sogar manipulieren!</a:t>
            </a:r>
          </a:p>
          <a:p>
            <a:pPr marL="0" indent="0">
              <a:buNone/>
            </a:pPr>
            <a:r>
              <a:rPr lang="de-DE" dirty="0" smtClean="0">
                <a:latin typeface="Aller" panose="02000503030000020004" pitchFamily="2" charset="0"/>
              </a:rPr>
              <a:t>   Beispiel: 		Facebook </a:t>
            </a:r>
            <a:r>
              <a:rPr lang="de-DE" dirty="0">
                <a:latin typeface="Aller" panose="02000503030000020004" pitchFamily="2" charset="0"/>
              </a:rPr>
              <a:t>und </a:t>
            </a:r>
            <a:r>
              <a:rPr lang="de-DE" dirty="0" smtClean="0">
                <a:latin typeface="Aller" panose="02000503030000020004" pitchFamily="2" charset="0"/>
              </a:rPr>
              <a:t>Google sind  bekannte					</a:t>
            </a:r>
            <a:r>
              <a:rPr lang="de-DE" dirty="0" smtClean="0">
                <a:latin typeface="Aller" panose="02000503030000020004" pitchFamily="2" charset="0"/>
              </a:rPr>
              <a:t>Datenkraken</a:t>
            </a:r>
            <a:r>
              <a:rPr lang="de-DE" dirty="0" smtClean="0">
                <a:latin typeface="Aller" panose="02000503030000020004" pitchFamily="2" charset="0"/>
              </a:rPr>
              <a:t>, die Zugriffe und Suchanfragen 				auswerten und für gezielte Werbung 					einsetzen. </a:t>
            </a:r>
            <a:endParaRPr lang="de-DE" dirty="0">
              <a:latin typeface="Aller" panose="02000503030000020004" pitchFamily="2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0E42-6F5E-465D-AAE0-6CDBDD9B4CC7}" type="datetime1">
              <a:rPr lang="de-DE" smtClean="0"/>
              <a:t>21.04.2015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CC-BY-NC 3.0  Alexander R. Brehm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Microsoft Office PowerPoint</Application>
  <PresentationFormat>Breitbild</PresentationFormat>
  <Paragraphs>230</Paragraphs>
  <Slides>38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Aller</vt:lpstr>
      <vt:lpstr>Aller Display</vt:lpstr>
      <vt:lpstr>Arial</vt:lpstr>
      <vt:lpstr>Calibri</vt:lpstr>
      <vt:lpstr>Calibri Light</vt:lpstr>
      <vt:lpstr>Wingdings</vt:lpstr>
      <vt:lpstr>Office Theme</vt:lpstr>
      <vt:lpstr>PowerPoint-Präsentation</vt:lpstr>
      <vt:lpstr>Agenda</vt:lpstr>
      <vt:lpstr>Ziele des Workshops</vt:lpstr>
      <vt:lpstr>PowerPoint-Präsentation</vt:lpstr>
      <vt:lpstr>Kurzer Einstieg ins Internet</vt:lpstr>
      <vt:lpstr>Was ist das Internet</vt:lpstr>
      <vt:lpstr>Visualisierung des Internets</vt:lpstr>
      <vt:lpstr>Funktionsweise</vt:lpstr>
      <vt:lpstr>Nachteile der Funktionsweise</vt:lpstr>
      <vt:lpstr>Deshalb:</vt:lpstr>
      <vt:lpstr>Gefahren im Internet</vt:lpstr>
      <vt:lpstr>Daten- und Identitätsdiebstahl </vt:lpstr>
      <vt:lpstr>Folgen eines Datendiebstahls</vt:lpstr>
      <vt:lpstr>Schutzmaßnahmen</vt:lpstr>
      <vt:lpstr>PowerPoint-Präsentation</vt:lpstr>
      <vt:lpstr>Passwortsicherheit</vt:lpstr>
      <vt:lpstr>Beispiel</vt:lpstr>
      <vt:lpstr>Wie solche PW merken?</vt:lpstr>
      <vt:lpstr>Passwort durch Diceware</vt:lpstr>
      <vt:lpstr>Diceware</vt:lpstr>
      <vt:lpstr>Passwortmanager</vt:lpstr>
      <vt:lpstr>KeePass</vt:lpstr>
      <vt:lpstr>E-Mailverschlüsselung</vt:lpstr>
      <vt:lpstr>E-Mail und PGP </vt:lpstr>
      <vt:lpstr>Wie funktioniert PGP?</vt:lpstr>
      <vt:lpstr>Wie funktioniert PGP?</vt:lpstr>
      <vt:lpstr>Mails gleich verschlüsseln? </vt:lpstr>
      <vt:lpstr>Tor – anonym surfen?</vt:lpstr>
      <vt:lpstr>Was ist Tor</vt:lpstr>
      <vt:lpstr>Eventuelle Nachteile</vt:lpstr>
      <vt:lpstr>Tor ist nicht geeignet für</vt:lpstr>
      <vt:lpstr>Tor ausprobieren?</vt:lpstr>
      <vt:lpstr>Datenträgerverschlüsselung</vt:lpstr>
      <vt:lpstr>Warum verschlüsseln</vt:lpstr>
      <vt:lpstr>Wie kann man verschlüsseln</vt:lpstr>
      <vt:lpstr>Alternative Möglichkeiten</vt:lpstr>
      <vt:lpstr>Gleich verschlüsseln?</vt:lpstr>
      <vt:lpstr>Vielen Dank für Eure Aufmerksamkeit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Brehm Alexander</dc:creator>
  <cp:lastModifiedBy>Brehm Alexander</cp:lastModifiedBy>
  <cp:revision>18</cp:revision>
  <dcterms:created xsi:type="dcterms:W3CDTF">2015-04-05T21:13:27Z</dcterms:created>
  <dcterms:modified xsi:type="dcterms:W3CDTF">2015-04-21T17:05:37Z</dcterms:modified>
</cp:coreProperties>
</file>