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</p:sldMasterIdLst>
  <p:notesMasterIdLst>
    <p:notesMasterId r:id="rId45"/>
  </p:notesMasterIdLst>
  <p:sldIdLst>
    <p:sldId id="269" r:id="rId21"/>
    <p:sldId id="282" r:id="rId22"/>
    <p:sldId id="261" r:id="rId23"/>
    <p:sldId id="289" r:id="rId24"/>
    <p:sldId id="284" r:id="rId25"/>
    <p:sldId id="290" r:id="rId26"/>
    <p:sldId id="285" r:id="rId27"/>
    <p:sldId id="291" r:id="rId28"/>
    <p:sldId id="293" r:id="rId29"/>
    <p:sldId id="294" r:id="rId30"/>
    <p:sldId id="295" r:id="rId31"/>
    <p:sldId id="296" r:id="rId32"/>
    <p:sldId id="297" r:id="rId33"/>
    <p:sldId id="292" r:id="rId34"/>
    <p:sldId id="286" r:id="rId35"/>
    <p:sldId id="298" r:id="rId36"/>
    <p:sldId id="287" r:id="rId37"/>
    <p:sldId id="299" r:id="rId38"/>
    <p:sldId id="281" r:id="rId39"/>
    <p:sldId id="300" r:id="rId40"/>
    <p:sldId id="301" r:id="rId41"/>
    <p:sldId id="288" r:id="rId42"/>
    <p:sldId id="268" r:id="rId43"/>
    <p:sldId id="258" r:id="rId44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5pPr>
    <a:lvl6pPr marL="22860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6pPr>
    <a:lvl7pPr marL="27432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7pPr>
    <a:lvl8pPr marL="32004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8pPr>
    <a:lvl9pPr marL="36576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57" autoAdjust="0"/>
  </p:normalViewPr>
  <p:slideViewPr>
    <p:cSldViewPr>
      <p:cViewPr varScale="1">
        <p:scale>
          <a:sx n="67" d="100"/>
          <a:sy n="67" d="100"/>
        </p:scale>
        <p:origin x="-444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Pascal Vizeli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Michael Mgregor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40000"/>
              </a:lnSpc>
              <a:spcBef>
                <a:spcPts val="763"/>
              </a:spcBef>
            </a:pP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Wie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lässt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sich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ohne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Geld,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wenigen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politischen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Themen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mit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begrenzter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«Man»-Power und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Kandidaten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mit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kaum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politischer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Erfahrung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und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Bekanntheitsgrad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, und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einen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Nationalrats-Wahlkampf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führen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und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als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Krönung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einen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Wahlerfolg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erzielen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?</a:t>
            </a:r>
          </a:p>
          <a:p>
            <a:pPr algn="just">
              <a:lnSpc>
                <a:spcPct val="140000"/>
              </a:lnSpc>
              <a:spcBef>
                <a:spcPts val="763"/>
              </a:spcBef>
            </a:pP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Die 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grosse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Frage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ist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nun, was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ist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ein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Wahlerfolg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? «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Ein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Sitzgewinn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»,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werden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jetzt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alle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Piraten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rufen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Doch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ist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das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realistisch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?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Wieder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werden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alle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rufen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, «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Ja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».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Ich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bin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der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Meinung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, «Nein». Die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Gründe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sind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bereist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der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Ausgangslage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formuliert</a:t>
            </a:r>
            <a:r>
              <a:rPr lang="en-US" sz="1800" dirty="0">
                <a:solidFill>
                  <a:srgbClr val="000000"/>
                </a:solidFill>
                <a:latin typeface="PrivaOnePro" charset="0"/>
                <a:ea typeface="PrivaOnePro" charset="0"/>
                <a:cs typeface="PrivaOnePro" charset="0"/>
                <a:sym typeface="PrivaOnePro" charset="0"/>
              </a:rPr>
              <a:t>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54000"/>
            <a:ext cx="6070600" cy="923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4000"/>
            <a:ext cx="6070600" cy="923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92329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923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187700"/>
            <a:ext cx="60706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876800"/>
            <a:ext cx="28702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4876800"/>
            <a:ext cx="28702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5200" y="1384300"/>
            <a:ext cx="14732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384300"/>
            <a:ext cx="4267200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876800"/>
            <a:ext cx="28702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4876800"/>
            <a:ext cx="28702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5200" y="1384300"/>
            <a:ext cx="14732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384300"/>
            <a:ext cx="4267200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5270500"/>
            <a:ext cx="60706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270500"/>
            <a:ext cx="60706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044700"/>
            <a:ext cx="30734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044700"/>
            <a:ext cx="90678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832600"/>
            <a:ext cx="3073400" cy="245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832600"/>
            <a:ext cx="9067800" cy="245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832600"/>
            <a:ext cx="3073400" cy="245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832600"/>
            <a:ext cx="9067800" cy="245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00" y="3187700"/>
            <a:ext cx="2870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7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ed\Documents\My Dropbox\Piratenpartei\logo sektion bb\transparenz_negativ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97986" y="8765231"/>
            <a:ext cx="3713126" cy="8640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122936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35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1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97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78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58928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35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1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97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78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58928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35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1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97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78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54000"/>
            <a:ext cx="12293600" cy="923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marL="635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marL="101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marL="1397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marL="1778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2235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2692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3149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360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122936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35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1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97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78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384300"/>
            <a:ext cx="58928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876800"/>
            <a:ext cx="58928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384300"/>
            <a:ext cx="58928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876800"/>
            <a:ext cx="58928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044700"/>
            <a:ext cx="12293600" cy="323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ller Light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270500"/>
            <a:ext cx="122936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ller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Aller Light" charset="0"/>
              </a:rPr>
              <a:t>Second level</a:t>
            </a:r>
          </a:p>
          <a:p>
            <a:pPr lvl="2"/>
            <a:r>
              <a:rPr lang="en-US" smtClean="0">
                <a:sym typeface="Aller Light" charset="0"/>
              </a:rPr>
              <a:t>Third level</a:t>
            </a:r>
          </a:p>
          <a:p>
            <a:pPr lvl="3"/>
            <a:r>
              <a:rPr lang="en-US" smtClean="0">
                <a:sym typeface="Aller Light" charset="0"/>
              </a:rPr>
              <a:t>Fourth level</a:t>
            </a:r>
          </a:p>
          <a:p>
            <a:pPr lvl="4"/>
            <a:r>
              <a:rPr lang="en-US" smtClean="0">
                <a:sym typeface="Aller Light" charset="0"/>
              </a:rPr>
              <a:t>Fifth level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34500" y="552450"/>
            <a:ext cx="2946400" cy="685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+mj-lt"/>
          <a:ea typeface="+mj-ea"/>
          <a:cs typeface="+mj-cs"/>
          <a:sym typeface="Aller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Aller Light" charset="0"/>
          <a:ea typeface="ヒラギノ角ゴ ProN W3" charset="0"/>
          <a:cs typeface="ヒラギノ角ゴ ProN W3" charset="0"/>
          <a:sym typeface="Aller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Aller Light" charset="0"/>
          <a:ea typeface="ヒラギノ角ゴ ProN W3" charset="0"/>
          <a:cs typeface="ヒラギノ角ゴ ProN W3" charset="0"/>
          <a:sym typeface="Aller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Aller Light" charset="0"/>
          <a:ea typeface="ヒラギノ角ゴ ProN W3" charset="0"/>
          <a:cs typeface="ヒラギノ角ゴ ProN W3" charset="0"/>
          <a:sym typeface="Aller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Aller Light" charset="0"/>
          <a:ea typeface="ヒラギノ角ゴ ProN W3" charset="0"/>
          <a:cs typeface="ヒラギノ角ゴ ProN W3" charset="0"/>
          <a:sym typeface="Aller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Aller Light" charset="0"/>
          <a:ea typeface="ヒラギノ角ゴ ProN W3" charset="0"/>
          <a:cs typeface="ヒラギノ角ゴ ProN W3" charset="0"/>
          <a:sym typeface="Aller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Aller Light" charset="0"/>
          <a:ea typeface="ヒラギノ角ゴ ProN W3" charset="0"/>
          <a:cs typeface="ヒラギノ角ゴ ProN W3" charset="0"/>
          <a:sym typeface="Aller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Aller Light" charset="0"/>
          <a:ea typeface="ヒラギノ角ゴ ProN W3" charset="0"/>
          <a:cs typeface="ヒラギノ角ゴ ProN W3" charset="0"/>
          <a:sym typeface="Aller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Aller Light" charset="0"/>
          <a:ea typeface="ヒラギノ角ゴ ProN W3" charset="0"/>
          <a:cs typeface="ヒラギノ角ゴ ProN W3" charset="0"/>
          <a:sym typeface="Aller 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Aller Light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Aller Light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Aller Light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Aller Light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Aller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Aller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Aller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Aller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Aller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3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00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3225800"/>
            <a:ext cx="122936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ller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+mj-lt"/>
          <a:ea typeface="+mj-ea"/>
          <a:cs typeface="+mj-cs"/>
          <a:sym typeface="Aller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Aller Light" charset="0"/>
          <a:ea typeface="ヒラギノ角ゴ ProN W3" charset="0"/>
          <a:cs typeface="ヒラギノ角ゴ ProN W3" charset="0"/>
          <a:sym typeface="Aller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Aller Light" charset="0"/>
          <a:ea typeface="ヒラギノ角ゴ ProN W3" charset="0"/>
          <a:cs typeface="ヒラギノ角ゴ ProN W3" charset="0"/>
          <a:sym typeface="Aller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Aller Light" charset="0"/>
          <a:ea typeface="ヒラギノ角ゴ ProN W3" charset="0"/>
          <a:cs typeface="ヒラギノ角ゴ ProN W3" charset="0"/>
          <a:sym typeface="Aller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Aller Light" charset="0"/>
          <a:ea typeface="ヒラギノ角ゴ ProN W3" charset="0"/>
          <a:cs typeface="ヒラギノ角ゴ ProN W3" charset="0"/>
          <a:sym typeface="Aller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Aller Light" charset="0"/>
          <a:ea typeface="ヒラギノ角ゴ ProN W3" charset="0"/>
          <a:cs typeface="ヒラギノ角ゴ ProN W3" charset="0"/>
          <a:sym typeface="Aller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Aller Light" charset="0"/>
          <a:ea typeface="ヒラギノ角ゴ ProN W3" charset="0"/>
          <a:cs typeface="ヒラギノ角ゴ ProN W3" charset="0"/>
          <a:sym typeface="Aller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Aller Light" charset="0"/>
          <a:ea typeface="ヒラギノ角ゴ ProN W3" charset="0"/>
          <a:cs typeface="ヒラギノ角ゴ ProN W3" charset="0"/>
          <a:sym typeface="Aller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latin typeface="Aller Light" charset="0"/>
          <a:ea typeface="ヒラギノ角ゴ ProN W3" charset="0"/>
          <a:cs typeface="ヒラギノ角ゴ ProN W3" charset="0"/>
          <a:sym typeface="Aller 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416800"/>
            <a:ext cx="12293600" cy="1282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416800"/>
            <a:ext cx="12293600" cy="1282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832600"/>
            <a:ext cx="122936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77200"/>
            <a:ext cx="122936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832600"/>
            <a:ext cx="122936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77200"/>
            <a:ext cx="122936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3187700"/>
            <a:ext cx="58928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404140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1pPr>
      <a:lvl2pPr marL="635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2pPr>
      <a:lvl3pPr marL="101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3pPr>
      <a:lvl4pPr marL="1397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4pPr>
      <a:lvl5pPr marL="1778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5pPr>
      <a:lvl6pPr marL="223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6pPr>
      <a:lvl7pPr marL="2692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7pPr>
      <a:lvl8pPr marL="3149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8pPr>
      <a:lvl9pPr marL="3606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rgbClr val="404140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0000">
            <a:off x="-3317315" y="4103688"/>
            <a:ext cx="12317413" cy="9131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228599" dir="20880007" algn="ctr" rotWithShape="0">
              <a:schemeClr val="bg2">
                <a:alpha val="20000"/>
              </a:schemeClr>
            </a:outerShdw>
          </a:effectLst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-1588" y="2140496"/>
            <a:ext cx="12990513" cy="1181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7200" dirty="0" err="1" smtClean="0">
                <a:solidFill>
                  <a:srgbClr val="FFFFFF"/>
                </a:solidFill>
                <a:latin typeface="Aller Bold" charset="0"/>
                <a:ea typeface="Aller Bold" charset="0"/>
                <a:cs typeface="Aller Bold" charset="0"/>
                <a:sym typeface="Aller Bold" charset="0"/>
              </a:rPr>
              <a:t>Piratenversammlung</a:t>
            </a:r>
            <a:endParaRPr lang="en-US" sz="7200" dirty="0">
              <a:solidFill>
                <a:srgbClr val="FFFFFF"/>
              </a:solidFill>
              <a:latin typeface="Aller Bold" charset="0"/>
              <a:ea typeface="Aller Bold" charset="0"/>
              <a:cs typeface="Aller Bold" charset="0"/>
              <a:sym typeface="Aller Bold" charset="0"/>
            </a:endParaRP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-1588" y="1708448"/>
            <a:ext cx="12990513" cy="520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800" dirty="0" err="1" smtClean="0">
                <a:solidFill>
                  <a:srgbClr val="FFFEFD"/>
                </a:solidFill>
                <a:latin typeface="Aller Bold" charset="0"/>
                <a:ea typeface="Aller Bold" charset="0"/>
                <a:cs typeface="Aller Bold" charset="0"/>
                <a:sym typeface="Aller Bold" charset="0"/>
              </a:rPr>
              <a:t>Ordentliche</a:t>
            </a:r>
            <a:r>
              <a:rPr lang="en-US" sz="2800" dirty="0" smtClean="0">
                <a:solidFill>
                  <a:srgbClr val="FFFEFD"/>
                </a:solidFill>
                <a:latin typeface="Aller Bold" charset="0"/>
                <a:ea typeface="Aller Bold" charset="0"/>
                <a:cs typeface="Aller Bold" charset="0"/>
                <a:sym typeface="Aller Bold" charset="0"/>
              </a:rPr>
              <a:t> PV </a:t>
            </a:r>
            <a:r>
              <a:rPr lang="en-US" sz="2800" dirty="0" err="1" smtClean="0">
                <a:solidFill>
                  <a:srgbClr val="FFFEFD"/>
                </a:solidFill>
                <a:latin typeface="Aller Bold" charset="0"/>
                <a:ea typeface="Aller Bold" charset="0"/>
                <a:cs typeface="Aller Bold" charset="0"/>
                <a:sym typeface="Aller Bold" charset="0"/>
              </a:rPr>
              <a:t>vom</a:t>
            </a:r>
            <a:r>
              <a:rPr lang="en-US" sz="2800" dirty="0" smtClean="0">
                <a:solidFill>
                  <a:srgbClr val="FFFEFD"/>
                </a:solidFill>
                <a:latin typeface="Aller Bold" charset="0"/>
                <a:ea typeface="Aller Bold" charset="0"/>
                <a:cs typeface="Aller Bold" charset="0"/>
                <a:sym typeface="Aller Bold" charset="0"/>
              </a:rPr>
              <a:t> 26. </a:t>
            </a:r>
            <a:r>
              <a:rPr lang="en-US" sz="2800" dirty="0" err="1" smtClean="0">
                <a:solidFill>
                  <a:srgbClr val="FFFEFD"/>
                </a:solidFill>
                <a:latin typeface="Aller Bold" charset="0"/>
                <a:ea typeface="Aller Bold" charset="0"/>
                <a:cs typeface="Aller Bold" charset="0"/>
                <a:sym typeface="Aller Bold" charset="0"/>
              </a:rPr>
              <a:t>März</a:t>
            </a:r>
            <a:r>
              <a:rPr lang="en-US" sz="2800" dirty="0" smtClean="0">
                <a:solidFill>
                  <a:srgbClr val="FFFEFD"/>
                </a:solidFill>
                <a:latin typeface="Aller Bold" charset="0"/>
                <a:ea typeface="Aller Bold" charset="0"/>
                <a:cs typeface="Aller Bold" charset="0"/>
                <a:sym typeface="Aller Bold" charset="0"/>
              </a:rPr>
              <a:t> 2011</a:t>
            </a:r>
            <a:endParaRPr lang="en-US" sz="2800" dirty="0">
              <a:solidFill>
                <a:srgbClr val="FFFEFD"/>
              </a:solidFill>
              <a:latin typeface="Aller Bold" charset="0"/>
              <a:ea typeface="Aller Bold" charset="0"/>
              <a:cs typeface="Aller Bold" charset="0"/>
              <a:sym typeface="Aller Bold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Pat Mächler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1852465"/>
            <a:ext cx="11703050" cy="685973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Alter</a:t>
            </a:r>
            <a:r>
              <a:rPr lang="de-CH" sz="2400" dirty="0" smtClean="0"/>
              <a:t>: 27</a:t>
            </a:r>
          </a:p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Beruf</a:t>
            </a:r>
            <a:r>
              <a:rPr lang="de-CH" sz="2400" dirty="0" smtClean="0"/>
              <a:t>: Student der Informatik und Geschlechterstudien</a:t>
            </a:r>
          </a:p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Wohnort</a:t>
            </a:r>
            <a:r>
              <a:rPr lang="de-CH" sz="2400" dirty="0" smtClean="0"/>
              <a:t>: Basel</a:t>
            </a:r>
          </a:p>
          <a:p>
            <a:pPr>
              <a:spcBef>
                <a:spcPts val="0"/>
              </a:spcBef>
              <a:buNone/>
            </a:pPr>
            <a:endParaRPr lang="de-CH" sz="2400" dirty="0" smtClean="0"/>
          </a:p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Mitgliedschaften</a:t>
            </a:r>
            <a:endParaRPr lang="de-CH" sz="2400" dirty="0" smtClean="0"/>
          </a:p>
          <a:p>
            <a:pPr>
              <a:spcBef>
                <a:spcPts val="0"/>
              </a:spcBef>
            </a:pPr>
            <a:r>
              <a:rPr lang="de-CH" sz="2400" dirty="0" smtClean="0"/>
              <a:t>Pfadi St. Urs Basel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skuba, studentische Körperschaft Uni Basel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Pirates Without Borders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SUBDiN, Studentische Union Basel für digitale Nachhaltigkeit (Präsidium)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Schweizerischen Gesellschaft für Geschlechterforschung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Erowid Center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Legalize it!, Zürich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Schatzmeister im Vorstand der PPI, Pirate Parties International</a:t>
            </a:r>
          </a:p>
          <a:p>
            <a:pPr>
              <a:spcBef>
                <a:spcPts val="0"/>
              </a:spcBef>
            </a:pPr>
            <a:endParaRPr lang="de-CH" sz="2400" dirty="0" smtClean="0"/>
          </a:p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Tätigkeit in der Piratenpartei beider Basel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Kassier Piratenpartei beider Basel (seit November 2010)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Programmierung Web-Interface für Wahlempfehlung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Daniel Seelhofer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1852465"/>
            <a:ext cx="11703050" cy="685973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Alter</a:t>
            </a:r>
            <a:r>
              <a:rPr lang="de-CH" sz="2400" dirty="0" smtClean="0"/>
              <a:t>: 38</a:t>
            </a:r>
          </a:p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Beruf</a:t>
            </a:r>
            <a:r>
              <a:rPr lang="de-CH" sz="2400" dirty="0" smtClean="0"/>
              <a:t>: Chemielaborant / PC-Supporter</a:t>
            </a:r>
          </a:p>
          <a:p>
            <a:pPr>
              <a:spcBef>
                <a:spcPts val="0"/>
              </a:spcBef>
              <a:buNone/>
            </a:pPr>
            <a:endParaRPr lang="de-CH" sz="2400" dirty="0" smtClean="0"/>
          </a:p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Positionen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Wir sind keine Internet- oder IT-Partei, sondern eine Bürgerrechtspartei</a:t>
            </a:r>
          </a:p>
          <a:p>
            <a:pPr>
              <a:spcBef>
                <a:spcPts val="0"/>
              </a:spcBef>
            </a:pPr>
            <a:endParaRPr lang="de-CH" sz="2400" dirty="0" smtClean="0"/>
          </a:p>
          <a:p>
            <a:pPr>
              <a:spcBef>
                <a:spcPts val="0"/>
              </a:spcBef>
            </a:pPr>
            <a:r>
              <a:rPr lang="de-CH" sz="2400" dirty="0" smtClean="0"/>
              <a:t>National: Unterstützung der Transparenz-Initiative (www.unbestechlich.ch)</a:t>
            </a:r>
          </a:p>
          <a:p>
            <a:pPr>
              <a:spcBef>
                <a:spcPts val="0"/>
              </a:spcBef>
            </a:pPr>
            <a:endParaRPr lang="de-CH" sz="2400" dirty="0" smtClean="0"/>
          </a:p>
          <a:p>
            <a:pPr>
              <a:spcBef>
                <a:spcPts val="0"/>
              </a:spcBef>
            </a:pPr>
            <a:r>
              <a:rPr lang="de-CH" sz="2400" dirty="0" smtClean="0"/>
              <a:t>Lokal: Die Informationsseite statistik-bs.ch soll zur zentralen Informationsplattform für die Bürger ausgebaut werden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Lukas Borter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1852465"/>
            <a:ext cx="11703050" cy="685973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Alter</a:t>
            </a:r>
            <a:r>
              <a:rPr lang="de-CH" sz="2400" dirty="0" smtClean="0"/>
              <a:t>: 23</a:t>
            </a:r>
          </a:p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Beruf</a:t>
            </a:r>
            <a:r>
              <a:rPr lang="de-CH" sz="2400" dirty="0" smtClean="0"/>
              <a:t>: Masterstudium Rechtswissenschaften, Universität Basel</a:t>
            </a:r>
          </a:p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Wohnort</a:t>
            </a:r>
            <a:r>
              <a:rPr lang="de-CH" sz="2400" dirty="0" smtClean="0"/>
              <a:t>: Arlesheim</a:t>
            </a:r>
          </a:p>
          <a:p>
            <a:pPr>
              <a:spcBef>
                <a:spcPts val="0"/>
              </a:spcBef>
              <a:buNone/>
            </a:pPr>
            <a:endParaRPr lang="de-CH" sz="2400" dirty="0" smtClean="0"/>
          </a:p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Tätigkeit in der Piratenpartei beider Basel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Organisation der Wahlempfehlung für die Landratswahlen Basel-Landschaft vom 27. März 2011</a:t>
            </a:r>
          </a:p>
          <a:p>
            <a:pPr>
              <a:spcBef>
                <a:spcPts val="0"/>
              </a:spcBef>
            </a:pPr>
            <a:endParaRPr lang="de-CH" sz="2400" dirty="0" smtClean="0"/>
          </a:p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Politische Kernanliegen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Neugestaltung des Urheberrechts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Freiheit des Einzelnen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Marco Talarico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1852465"/>
            <a:ext cx="11703050" cy="685973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Beruf</a:t>
            </a:r>
            <a:r>
              <a:rPr lang="de-CH" sz="2400" dirty="0" smtClean="0"/>
              <a:t>: Geschäftsführer KMU</a:t>
            </a:r>
          </a:p>
          <a:p>
            <a:pPr>
              <a:spcBef>
                <a:spcPts val="0"/>
              </a:spcBef>
              <a:buNone/>
            </a:pPr>
            <a:endParaRPr lang="de-CH" sz="2400" dirty="0" smtClean="0"/>
          </a:p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Tätigkeit in der Piratenpartei beider Basel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Evtl. </a:t>
            </a:r>
            <a:r>
              <a:rPr lang="de-CH" sz="2400" dirty="0" smtClean="0"/>
              <a:t>Wahlkampfleiter NR-Wahlen 2011</a:t>
            </a:r>
            <a:endParaRPr lang="de-CH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Wahl des Vorstands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CH" dirty="0" smtClean="0"/>
              <a:t>Vorstellung der Kandidierenden</a:t>
            </a:r>
          </a:p>
          <a:p>
            <a:pPr algn="ctr">
              <a:buNone/>
            </a:pPr>
            <a:r>
              <a:rPr lang="de-CH" dirty="0" smtClean="0"/>
              <a:t>Beschluss über Anzahl der Vorstände</a:t>
            </a:r>
          </a:p>
          <a:p>
            <a:pPr algn="ctr">
              <a:buNone/>
            </a:pPr>
            <a:r>
              <a:rPr lang="de-CH" dirty="0" smtClean="0"/>
              <a:t>Wahl des/der Präsidenten/in</a:t>
            </a:r>
          </a:p>
          <a:p>
            <a:pPr algn="ctr">
              <a:buNone/>
            </a:pPr>
            <a:r>
              <a:rPr lang="de-CH" dirty="0" smtClean="0"/>
              <a:t>Wahl der übrigens Vorstandsmitglieder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4377986" y="4081502"/>
            <a:ext cx="3986669" cy="110799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Aller Bold" charset="0"/>
                <a:ea typeface="Aller Bold" charset="0"/>
                <a:cs typeface="Aller Bold" charset="0"/>
                <a:sym typeface="Aller Bold" charset="0"/>
              </a:rPr>
              <a:t>ANTRÄGE</a:t>
            </a:r>
            <a:endParaRPr lang="en-US" sz="7200" dirty="0">
              <a:solidFill>
                <a:srgbClr val="FFFFFF"/>
              </a:solidFill>
              <a:latin typeface="Aller Bold" charset="0"/>
              <a:ea typeface="Aller Bold" charset="0"/>
              <a:cs typeface="Aller Bold" charset="0"/>
              <a:sym typeface="Aller Bold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Anträge zu Statuten und Reglemente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3652664"/>
            <a:ext cx="11703050" cy="5059536"/>
          </a:xfrm>
        </p:spPr>
        <p:txBody>
          <a:bodyPr/>
          <a:lstStyle/>
          <a:p>
            <a:pPr algn="ctr">
              <a:buNone/>
            </a:pPr>
            <a:r>
              <a:rPr lang="de-CH" dirty="0" smtClean="0"/>
              <a:t>Übernahme der Urabstimmungsordnung der PPS</a:t>
            </a:r>
          </a:p>
          <a:p>
            <a:pPr algn="ctr">
              <a:buNone/>
            </a:pPr>
            <a:r>
              <a:rPr lang="de-CH" dirty="0" smtClean="0"/>
              <a:t>Entscheide über kantonale Angelegenheiten innerhalb der Sektion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2875172" y="4081502"/>
            <a:ext cx="6992300" cy="110799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Aller Bold" charset="0"/>
                <a:ea typeface="Aller Bold" charset="0"/>
                <a:cs typeface="Aller Bold" charset="0"/>
                <a:sym typeface="Aller Bold" charset="0"/>
              </a:rPr>
              <a:t>STRATEGIE 2011</a:t>
            </a:r>
            <a:endParaRPr lang="en-US" sz="7200" dirty="0">
              <a:solidFill>
                <a:srgbClr val="FFFFFF"/>
              </a:solidFill>
              <a:latin typeface="Aller Bold" charset="0"/>
              <a:ea typeface="Aller Bold" charset="0"/>
              <a:cs typeface="Aller Bold" charset="0"/>
              <a:sym typeface="Aller Bold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Strategie 2011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CH" dirty="0" smtClean="0"/>
              <a:t>Steigerung des Bekanntheitsgrades</a:t>
            </a:r>
          </a:p>
          <a:p>
            <a:pPr algn="ctr">
              <a:buNone/>
            </a:pPr>
            <a:r>
              <a:rPr lang="de-CH" dirty="0" smtClean="0"/>
              <a:t>Teilnahme an NR-Wahlen 2011</a:t>
            </a:r>
          </a:p>
          <a:p>
            <a:pPr algn="ctr">
              <a:buNone/>
            </a:pPr>
            <a:r>
              <a:rPr lang="de-CH" dirty="0" smtClean="0"/>
              <a:t>Finanzen: etwa 1300 CHF</a:t>
            </a:r>
          </a:p>
          <a:p>
            <a:pPr algn="ctr">
              <a:buNone/>
            </a:pPr>
            <a:r>
              <a:rPr lang="de-CH" dirty="0" smtClean="0"/>
              <a:t>Rückstellungen für GR-Wahlen 2012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1"/>
          <p:cNvGrpSpPr>
            <a:grpSpLocks/>
          </p:cNvGrpSpPr>
          <p:nvPr/>
        </p:nvGrpSpPr>
        <p:grpSpPr bwMode="auto">
          <a:xfrm>
            <a:off x="1028700" y="1204392"/>
            <a:ext cx="10972800" cy="1143000"/>
            <a:chOff x="0" y="0"/>
            <a:chExt cx="6911" cy="719"/>
          </a:xfrm>
        </p:grpSpPr>
        <p:sp>
          <p:nvSpPr>
            <p:cNvPr id="53250" name="Rectangle 2"/>
            <p:cNvSpPr>
              <a:spLocks/>
            </p:cNvSpPr>
            <p:nvPr/>
          </p:nvSpPr>
          <p:spPr bwMode="auto">
            <a:xfrm>
              <a:off x="0" y="0"/>
              <a:ext cx="6911" cy="719"/>
            </a:xfrm>
            <a:prstGeom prst="rect">
              <a:avLst/>
            </a:prstGeom>
            <a:solidFill>
              <a:srgbClr val="F5DCAB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CH"/>
            </a:p>
          </p:txBody>
        </p:sp>
        <p:sp>
          <p:nvSpPr>
            <p:cNvPr id="53251" name="Rectangle 3"/>
            <p:cNvSpPr>
              <a:spLocks/>
            </p:cNvSpPr>
            <p:nvPr/>
          </p:nvSpPr>
          <p:spPr bwMode="auto">
            <a:xfrm>
              <a:off x="980" y="191"/>
              <a:ext cx="4920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3200">
                  <a:solidFill>
                    <a:schemeClr val="tx1"/>
                  </a:solidFill>
                  <a:latin typeface="Aller" charset="0"/>
                  <a:ea typeface="Aller" charset="0"/>
                  <a:cs typeface="Aller" charset="0"/>
                  <a:sym typeface="Aller" charset="0"/>
                </a:rPr>
                <a:t>Wahlkampf Team</a:t>
              </a:r>
            </a:p>
          </p:txBody>
        </p:sp>
      </p:grp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1028700" y="4245620"/>
            <a:ext cx="3302000" cy="2489200"/>
            <a:chOff x="0" y="0"/>
            <a:chExt cx="2080" cy="1568"/>
          </a:xfrm>
        </p:grpSpPr>
        <p:sp>
          <p:nvSpPr>
            <p:cNvPr id="53253" name="Rectangle 5"/>
            <p:cNvSpPr>
              <a:spLocks/>
            </p:cNvSpPr>
            <p:nvPr/>
          </p:nvSpPr>
          <p:spPr bwMode="auto">
            <a:xfrm>
              <a:off x="0" y="0"/>
              <a:ext cx="2080" cy="1568"/>
            </a:xfrm>
            <a:prstGeom prst="rect">
              <a:avLst/>
            </a:prstGeom>
            <a:solidFill>
              <a:srgbClr val="FFF8EB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CH"/>
            </a:p>
          </p:txBody>
        </p:sp>
        <p:sp>
          <p:nvSpPr>
            <p:cNvPr id="53254" name="Rectangle 6"/>
            <p:cNvSpPr>
              <a:spLocks/>
            </p:cNvSpPr>
            <p:nvPr/>
          </p:nvSpPr>
          <p:spPr bwMode="auto">
            <a:xfrm>
              <a:off x="125" y="243"/>
              <a:ext cx="1807" cy="92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3800">
                  <a:solidFill>
                    <a:schemeClr val="tx1"/>
                  </a:solidFill>
                  <a:latin typeface="Aller" charset="0"/>
                  <a:ea typeface="Aller" charset="0"/>
                  <a:cs typeface="Aller" charset="0"/>
                  <a:sym typeface="Aller" charset="0"/>
                </a:rPr>
                <a:t>Sektion</a:t>
              </a:r>
            </a:p>
          </p:txBody>
        </p:sp>
      </p:grpSp>
      <p:grpSp>
        <p:nvGrpSpPr>
          <p:cNvPr id="53255" name="Group 7"/>
          <p:cNvGrpSpPr>
            <a:grpSpLocks/>
          </p:cNvGrpSpPr>
          <p:nvPr/>
        </p:nvGrpSpPr>
        <p:grpSpPr bwMode="auto">
          <a:xfrm>
            <a:off x="1028700" y="3147492"/>
            <a:ext cx="3302000" cy="1143000"/>
            <a:chOff x="0" y="0"/>
            <a:chExt cx="2080" cy="719"/>
          </a:xfrm>
        </p:grpSpPr>
        <p:sp>
          <p:nvSpPr>
            <p:cNvPr id="53256" name="Rectangle 8"/>
            <p:cNvSpPr>
              <a:spLocks/>
            </p:cNvSpPr>
            <p:nvPr/>
          </p:nvSpPr>
          <p:spPr bwMode="auto">
            <a:xfrm>
              <a:off x="0" y="0"/>
              <a:ext cx="2080" cy="719"/>
            </a:xfrm>
            <a:prstGeom prst="rect">
              <a:avLst/>
            </a:prstGeom>
            <a:solidFill>
              <a:srgbClr val="F5DCAB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CH"/>
            </a:p>
          </p:txBody>
        </p:sp>
        <p:sp>
          <p:nvSpPr>
            <p:cNvPr id="53257" name="Rectangle 9"/>
            <p:cNvSpPr>
              <a:spLocks/>
            </p:cNvSpPr>
            <p:nvPr/>
          </p:nvSpPr>
          <p:spPr bwMode="auto">
            <a:xfrm>
              <a:off x="119" y="191"/>
              <a:ext cx="1816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chemeClr val="tx1"/>
                  </a:solidFill>
                  <a:latin typeface="Aller" charset="0"/>
                  <a:ea typeface="Aller" charset="0"/>
                  <a:cs typeface="Aller" charset="0"/>
                  <a:sym typeface="Aller" charset="0"/>
                </a:rPr>
                <a:t>Wahlkampfleiter</a:t>
              </a:r>
            </a:p>
          </p:txBody>
        </p:sp>
      </p:grpSp>
      <p:grpSp>
        <p:nvGrpSpPr>
          <p:cNvPr id="53258" name="Group 10"/>
          <p:cNvGrpSpPr>
            <a:grpSpLocks/>
          </p:cNvGrpSpPr>
          <p:nvPr/>
        </p:nvGrpSpPr>
        <p:grpSpPr bwMode="auto">
          <a:xfrm>
            <a:off x="8699500" y="4263505"/>
            <a:ext cx="3302000" cy="2489200"/>
            <a:chOff x="0" y="0"/>
            <a:chExt cx="2080" cy="1568"/>
          </a:xfrm>
        </p:grpSpPr>
        <p:sp>
          <p:nvSpPr>
            <p:cNvPr id="53259" name="Rectangle 11"/>
            <p:cNvSpPr>
              <a:spLocks/>
            </p:cNvSpPr>
            <p:nvPr/>
          </p:nvSpPr>
          <p:spPr bwMode="auto">
            <a:xfrm>
              <a:off x="0" y="0"/>
              <a:ext cx="2080" cy="1568"/>
            </a:xfrm>
            <a:prstGeom prst="rect">
              <a:avLst/>
            </a:prstGeom>
            <a:solidFill>
              <a:srgbClr val="FFF8EB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CH"/>
            </a:p>
          </p:txBody>
        </p:sp>
        <p:sp>
          <p:nvSpPr>
            <p:cNvPr id="53260" name="Rectangle 12"/>
            <p:cNvSpPr>
              <a:spLocks/>
            </p:cNvSpPr>
            <p:nvPr/>
          </p:nvSpPr>
          <p:spPr bwMode="auto">
            <a:xfrm>
              <a:off x="125" y="243"/>
              <a:ext cx="1807" cy="92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3800">
                  <a:solidFill>
                    <a:schemeClr val="tx1"/>
                  </a:solidFill>
                  <a:latin typeface="Aller" charset="0"/>
                  <a:ea typeface="Aller" charset="0"/>
                  <a:cs typeface="Aller" charset="0"/>
                  <a:sym typeface="Aller" charset="0"/>
                </a:rPr>
                <a:t>Sektion</a:t>
              </a:r>
            </a:p>
          </p:txBody>
        </p:sp>
      </p:grpSp>
      <p:grpSp>
        <p:nvGrpSpPr>
          <p:cNvPr id="53261" name="Group 13"/>
          <p:cNvGrpSpPr>
            <a:grpSpLocks/>
          </p:cNvGrpSpPr>
          <p:nvPr/>
        </p:nvGrpSpPr>
        <p:grpSpPr bwMode="auto">
          <a:xfrm>
            <a:off x="8699500" y="3147492"/>
            <a:ext cx="3302000" cy="1143000"/>
            <a:chOff x="0" y="0"/>
            <a:chExt cx="2080" cy="719"/>
          </a:xfrm>
        </p:grpSpPr>
        <p:sp>
          <p:nvSpPr>
            <p:cNvPr id="53262" name="Rectangle 14"/>
            <p:cNvSpPr>
              <a:spLocks/>
            </p:cNvSpPr>
            <p:nvPr/>
          </p:nvSpPr>
          <p:spPr bwMode="auto">
            <a:xfrm>
              <a:off x="0" y="0"/>
              <a:ext cx="2080" cy="719"/>
            </a:xfrm>
            <a:prstGeom prst="rect">
              <a:avLst/>
            </a:prstGeom>
            <a:solidFill>
              <a:srgbClr val="F5DCAB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CH"/>
            </a:p>
          </p:txBody>
        </p:sp>
        <p:sp>
          <p:nvSpPr>
            <p:cNvPr id="53263" name="Rectangle 15"/>
            <p:cNvSpPr>
              <a:spLocks/>
            </p:cNvSpPr>
            <p:nvPr/>
          </p:nvSpPr>
          <p:spPr bwMode="auto">
            <a:xfrm>
              <a:off x="119" y="191"/>
              <a:ext cx="1816" cy="3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chemeClr val="tx1"/>
                  </a:solidFill>
                  <a:latin typeface="Aller" charset="0"/>
                  <a:ea typeface="Aller" charset="0"/>
                  <a:cs typeface="Aller" charset="0"/>
                  <a:sym typeface="Aller" charset="0"/>
                </a:rPr>
                <a:t>Wahlkampfleiter</a:t>
              </a:r>
            </a:p>
          </p:txBody>
        </p:sp>
      </p:grpSp>
      <p:sp>
        <p:nvSpPr>
          <p:cNvPr id="53264" name="AutoShape 16"/>
          <p:cNvSpPr>
            <a:spLocks/>
          </p:cNvSpPr>
          <p:nvPr/>
        </p:nvSpPr>
        <p:spPr bwMode="auto">
          <a:xfrm rot="16200000">
            <a:off x="2438400" y="3985692"/>
            <a:ext cx="457200" cy="546100"/>
          </a:xfrm>
          <a:prstGeom prst="rightArrow">
            <a:avLst>
              <a:gd name="adj1" fmla="val 51167"/>
              <a:gd name="adj2" fmla="val 70833"/>
            </a:avLst>
          </a:prstGeom>
          <a:solidFill>
            <a:srgbClr val="6666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53265" name="AutoShape 17"/>
          <p:cNvSpPr>
            <a:spLocks/>
          </p:cNvSpPr>
          <p:nvPr/>
        </p:nvSpPr>
        <p:spPr bwMode="auto">
          <a:xfrm rot="16200000">
            <a:off x="2438400" y="2461692"/>
            <a:ext cx="457200" cy="546100"/>
          </a:xfrm>
          <a:prstGeom prst="rightArrow">
            <a:avLst>
              <a:gd name="adj1" fmla="val 51167"/>
              <a:gd name="adj2" fmla="val 70833"/>
            </a:avLst>
          </a:prstGeom>
          <a:solidFill>
            <a:srgbClr val="6666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53266" name="AutoShape 18"/>
          <p:cNvSpPr>
            <a:spLocks/>
          </p:cNvSpPr>
          <p:nvPr/>
        </p:nvSpPr>
        <p:spPr bwMode="auto">
          <a:xfrm rot="16200000">
            <a:off x="10109200" y="2461692"/>
            <a:ext cx="457200" cy="546100"/>
          </a:xfrm>
          <a:prstGeom prst="rightArrow">
            <a:avLst>
              <a:gd name="adj1" fmla="val 51167"/>
              <a:gd name="adj2" fmla="val 70833"/>
            </a:avLst>
          </a:prstGeom>
          <a:solidFill>
            <a:srgbClr val="6666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53267" name="AutoShape 19"/>
          <p:cNvSpPr>
            <a:spLocks/>
          </p:cNvSpPr>
          <p:nvPr/>
        </p:nvSpPr>
        <p:spPr bwMode="auto">
          <a:xfrm rot="16200000">
            <a:off x="10109200" y="4011092"/>
            <a:ext cx="457200" cy="546100"/>
          </a:xfrm>
          <a:prstGeom prst="rightArrow">
            <a:avLst>
              <a:gd name="adj1" fmla="val 51167"/>
              <a:gd name="adj2" fmla="val 70833"/>
            </a:avLst>
          </a:prstGeom>
          <a:solidFill>
            <a:srgbClr val="6666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53268" name="AutoShape 20"/>
          <p:cNvSpPr>
            <a:spLocks/>
          </p:cNvSpPr>
          <p:nvPr/>
        </p:nvSpPr>
        <p:spPr bwMode="auto">
          <a:xfrm rot="5400000">
            <a:off x="2241550" y="5795442"/>
            <a:ext cx="863600" cy="1651000"/>
          </a:xfrm>
          <a:prstGeom prst="rightArrow">
            <a:avLst>
              <a:gd name="adj1" fmla="val 70000"/>
              <a:gd name="adj2" fmla="val 71324"/>
            </a:avLst>
          </a:prstGeom>
          <a:solidFill>
            <a:srgbClr val="FF9D0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53269" name="AutoShape 21"/>
          <p:cNvSpPr>
            <a:spLocks/>
          </p:cNvSpPr>
          <p:nvPr/>
        </p:nvSpPr>
        <p:spPr bwMode="auto">
          <a:xfrm rot="5400000">
            <a:off x="9912350" y="5795442"/>
            <a:ext cx="863600" cy="1651000"/>
          </a:xfrm>
          <a:prstGeom prst="rightArrow">
            <a:avLst>
              <a:gd name="adj1" fmla="val 70000"/>
              <a:gd name="adj2" fmla="val 71324"/>
            </a:avLst>
          </a:prstGeom>
          <a:solidFill>
            <a:srgbClr val="FF9D0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53270" name="Rectangle 22"/>
          <p:cNvSpPr>
            <a:spLocks/>
          </p:cNvSpPr>
          <p:nvPr/>
        </p:nvSpPr>
        <p:spPr bwMode="auto">
          <a:xfrm>
            <a:off x="1423988" y="7090842"/>
            <a:ext cx="2516187" cy="647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Aller Bold" charset="0"/>
                <a:ea typeface="Aller Bold" charset="0"/>
                <a:cs typeface="Aller Bold" charset="0"/>
                <a:sym typeface="Aller Bold" charset="0"/>
              </a:rPr>
              <a:t>Wahlkampf</a:t>
            </a:r>
          </a:p>
        </p:txBody>
      </p:sp>
      <p:sp>
        <p:nvSpPr>
          <p:cNvPr id="53271" name="Rectangle 23"/>
          <p:cNvSpPr>
            <a:spLocks/>
          </p:cNvSpPr>
          <p:nvPr/>
        </p:nvSpPr>
        <p:spPr bwMode="auto">
          <a:xfrm>
            <a:off x="9094788" y="7090842"/>
            <a:ext cx="2516187" cy="647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Aller Bold" charset="0"/>
                <a:ea typeface="Aller Bold" charset="0"/>
                <a:cs typeface="Aller Bold" charset="0"/>
                <a:sym typeface="Aller Bold" charset="0"/>
              </a:rPr>
              <a:t>Wahlkampf</a:t>
            </a:r>
          </a:p>
        </p:txBody>
      </p:sp>
      <p:grpSp>
        <p:nvGrpSpPr>
          <p:cNvPr id="53272" name="Group 24"/>
          <p:cNvGrpSpPr>
            <a:grpSpLocks/>
          </p:cNvGrpSpPr>
          <p:nvPr/>
        </p:nvGrpSpPr>
        <p:grpSpPr bwMode="auto">
          <a:xfrm>
            <a:off x="5105400" y="3147492"/>
            <a:ext cx="2819400" cy="3048000"/>
            <a:chOff x="0" y="0"/>
            <a:chExt cx="1776" cy="1920"/>
          </a:xfrm>
        </p:grpSpPr>
        <p:sp>
          <p:nvSpPr>
            <p:cNvPr id="53273" name="Rectangle 25"/>
            <p:cNvSpPr>
              <a:spLocks/>
            </p:cNvSpPr>
            <p:nvPr/>
          </p:nvSpPr>
          <p:spPr bwMode="auto">
            <a:xfrm>
              <a:off x="0" y="0"/>
              <a:ext cx="1776" cy="1920"/>
            </a:xfrm>
            <a:prstGeom prst="rect">
              <a:avLst/>
            </a:prstGeom>
            <a:solidFill>
              <a:srgbClr val="F8E1B0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CH"/>
            </a:p>
          </p:txBody>
        </p:sp>
        <p:sp>
          <p:nvSpPr>
            <p:cNvPr id="53274" name="Rectangle 26"/>
            <p:cNvSpPr>
              <a:spLocks/>
            </p:cNvSpPr>
            <p:nvPr/>
          </p:nvSpPr>
          <p:spPr bwMode="auto">
            <a:xfrm>
              <a:off x="149" y="129"/>
              <a:ext cx="1464" cy="171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chemeClr val="tx1"/>
                  </a:solidFill>
                  <a:latin typeface="Aller" charset="0"/>
                  <a:ea typeface="Aller" charset="0"/>
                  <a:cs typeface="Aller" charset="0"/>
                  <a:sym typeface="Aller" charset="0"/>
                </a:rPr>
                <a:t>Konzeption/Produktion</a:t>
              </a:r>
            </a:p>
            <a:p>
              <a:r>
                <a:rPr lang="en-US" sz="2400">
                  <a:solidFill>
                    <a:schemeClr val="tx1"/>
                  </a:solidFill>
                  <a:latin typeface="Aller" charset="0"/>
                  <a:ea typeface="Aller" charset="0"/>
                  <a:cs typeface="Aller" charset="0"/>
                  <a:sym typeface="Aller" charset="0"/>
                </a:rPr>
                <a:t>Wahlkampf-unterlagen</a:t>
              </a:r>
            </a:p>
          </p:txBody>
        </p:sp>
      </p:grpSp>
      <p:sp>
        <p:nvSpPr>
          <p:cNvPr id="53275" name="AutoShape 27"/>
          <p:cNvSpPr>
            <a:spLocks/>
          </p:cNvSpPr>
          <p:nvPr/>
        </p:nvSpPr>
        <p:spPr bwMode="auto">
          <a:xfrm rot="5400000">
            <a:off x="6261100" y="2461692"/>
            <a:ext cx="457200" cy="546100"/>
          </a:xfrm>
          <a:prstGeom prst="rightArrow">
            <a:avLst>
              <a:gd name="adj1" fmla="val 51167"/>
              <a:gd name="adj2" fmla="val 70833"/>
            </a:avLst>
          </a:prstGeom>
          <a:solidFill>
            <a:srgbClr val="6666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53276" name="AutoShape 28"/>
          <p:cNvSpPr>
            <a:spLocks/>
          </p:cNvSpPr>
          <p:nvPr/>
        </p:nvSpPr>
        <p:spPr bwMode="auto">
          <a:xfrm rot="10800000">
            <a:off x="4646613" y="3490392"/>
            <a:ext cx="457200" cy="546100"/>
          </a:xfrm>
          <a:prstGeom prst="rightArrow">
            <a:avLst>
              <a:gd name="adj1" fmla="val 51167"/>
              <a:gd name="adj2" fmla="val 70833"/>
            </a:avLst>
          </a:prstGeom>
          <a:solidFill>
            <a:srgbClr val="999999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53277" name="AutoShape 29"/>
          <p:cNvSpPr>
            <a:spLocks/>
          </p:cNvSpPr>
          <p:nvPr/>
        </p:nvSpPr>
        <p:spPr bwMode="auto">
          <a:xfrm>
            <a:off x="7924800" y="3490392"/>
            <a:ext cx="457200" cy="546100"/>
          </a:xfrm>
          <a:prstGeom prst="rightArrow">
            <a:avLst>
              <a:gd name="adj1" fmla="val 51167"/>
              <a:gd name="adj2" fmla="val 70833"/>
            </a:avLst>
          </a:prstGeom>
          <a:solidFill>
            <a:srgbClr val="999999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CH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406056" y="1924472"/>
            <a:ext cx="7200800" cy="61926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20000"/>
              </a:lnSpc>
              <a:spcBef>
                <a:spcPts val="38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+mj-lt"/>
              <a:buAutoNum type="arabicPeriod"/>
              <a:tabLst/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Formalitäten</a:t>
            </a:r>
            <a:endParaRPr lang="en-US" sz="3200" kern="0" dirty="0" smtClean="0">
              <a:solidFill>
                <a:srgbClr val="000000"/>
              </a:solidFill>
              <a:latin typeface="Aller Bold" charset="0"/>
              <a:ea typeface="ヒラギノ角ゴ ProN W6" charset="0"/>
              <a:cs typeface="ヒラギノ角ゴ ProN W6" charset="0"/>
              <a:sym typeface="Aller Bold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20000"/>
              </a:lnSpc>
              <a:spcBef>
                <a:spcPts val="38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+mj-lt"/>
              <a:buAutoNum type="arabicPeriod"/>
              <a:tabLst/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Jahresberichte</a:t>
            </a:r>
            <a:endParaRPr lang="en-US" sz="3200" kern="0" dirty="0" smtClean="0">
              <a:solidFill>
                <a:srgbClr val="000000"/>
              </a:solidFill>
              <a:latin typeface="Aller Bold" charset="0"/>
              <a:ea typeface="ヒラギノ角ゴ ProN W6" charset="0"/>
              <a:cs typeface="ヒラギノ角ゴ ProN W6" charset="0"/>
              <a:sym typeface="Aller Bold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20000"/>
              </a:lnSpc>
              <a:spcBef>
                <a:spcPts val="38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Wahlen</a:t>
            </a:r>
            <a:endParaRPr lang="en-US" sz="3200" kern="0" dirty="0">
              <a:solidFill>
                <a:srgbClr val="000000"/>
              </a:solidFill>
              <a:latin typeface="Aller Bold" charset="0"/>
              <a:ea typeface="ヒラギノ角ゴ ProN W6" charset="0"/>
              <a:cs typeface="ヒラギノ角ゴ ProN W6" charset="0"/>
              <a:sym typeface="Aller Bold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20000"/>
              </a:lnSpc>
              <a:spcBef>
                <a:spcPts val="38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Anträge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Statuten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 und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Reglement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 Bold" charset="0"/>
              <a:ea typeface="ヒラギノ角ゴ ProN W6" charset="0"/>
              <a:cs typeface="ヒラギノ角ゴ ProN W6" charset="0"/>
              <a:sym typeface="Aller Bold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20000"/>
              </a:lnSpc>
              <a:spcBef>
                <a:spcPts val="38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+mj-lt"/>
              <a:buAutoNum type="arabicPeriod"/>
              <a:tabLst/>
              <a:defRPr/>
            </a:pPr>
            <a:r>
              <a:rPr lang="en-US" sz="3200" kern="0" baseline="0" dirty="0" err="1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Strategie</a:t>
            </a:r>
            <a:r>
              <a:rPr lang="en-US" sz="3200" kern="0" dirty="0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 2011</a:t>
            </a:r>
          </a:p>
          <a:p>
            <a:pPr marL="514350" marR="0" lvl="0" indent="-514350" algn="l" defTabSz="914400" rtl="0" eaLnBrk="1" fontAlgn="base" latinLnBrk="0" hangingPunct="1">
              <a:lnSpc>
                <a:spcPct val="120000"/>
              </a:lnSpc>
              <a:spcBef>
                <a:spcPts val="38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Varia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 Bold" charset="0"/>
              <a:ea typeface="ヒラギノ角ゴ ProN W6" charset="0"/>
              <a:cs typeface="ヒラギノ角ゴ ProN W6" charset="0"/>
              <a:sym typeface="Aller Bold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2700"/>
            <a:ext cx="12293600" cy="1407716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4800" dirty="0" err="1" smtClean="0">
                <a:solidFill>
                  <a:srgbClr val="000000"/>
                </a:solidFill>
                <a:latin typeface="Aller Bold" charset="0"/>
                <a:ea typeface="Aller Bold" charset="0"/>
                <a:cs typeface="Aller Bold" charset="0"/>
                <a:sym typeface="Aller Bold" charset="0"/>
              </a:rPr>
              <a:t>Traktanden</a:t>
            </a:r>
            <a:endParaRPr lang="en-US" sz="4800" dirty="0">
              <a:solidFill>
                <a:srgbClr val="000000"/>
              </a:solidFill>
              <a:latin typeface="Aller Bold" charset="0"/>
              <a:ea typeface="ヒラギノ角ゴ ProN W6" charset="0"/>
              <a:cs typeface="ヒラギノ角ゴ ProN W6" charset="0"/>
              <a:sym typeface="Aller Bold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NR-Wahlen 2011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CH" sz="2800" dirty="0" smtClean="0"/>
              <a:t>Bisher gemeldet:</a:t>
            </a:r>
          </a:p>
          <a:p>
            <a:pPr>
              <a:buNone/>
            </a:pPr>
            <a:r>
              <a:rPr lang="de-CH" sz="2800" dirty="0" smtClean="0"/>
              <a:t>Cedric Meury</a:t>
            </a:r>
          </a:p>
          <a:p>
            <a:pPr>
              <a:buNone/>
            </a:pPr>
            <a:r>
              <a:rPr lang="de-CH" sz="2800" dirty="0" smtClean="0"/>
              <a:t>Pat Mächler</a:t>
            </a:r>
          </a:p>
          <a:p>
            <a:pPr>
              <a:buNone/>
            </a:pPr>
            <a:r>
              <a:rPr lang="de-CH" sz="2800" dirty="0" smtClean="0"/>
              <a:t>Florence Meury</a:t>
            </a:r>
          </a:p>
          <a:p>
            <a:pPr>
              <a:buNone/>
            </a:pPr>
            <a:r>
              <a:rPr lang="de-CH" sz="2800" dirty="0" smtClean="0"/>
              <a:t>Sven Heinrich</a:t>
            </a:r>
          </a:p>
          <a:p>
            <a:pPr>
              <a:buNone/>
            </a:pPr>
            <a:r>
              <a:rPr lang="de-CH" sz="2800" dirty="0" smtClean="0"/>
              <a:t>Daniel Seelhofer</a:t>
            </a:r>
          </a:p>
          <a:p>
            <a:pPr>
              <a:buNone/>
            </a:pPr>
            <a:r>
              <a:rPr lang="de-CH" sz="2800" dirty="0" smtClean="0"/>
              <a:t>Stefan Degen (evtl.)</a:t>
            </a:r>
            <a:endParaRPr lang="de-CH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Budget 2011</a:t>
            </a:r>
            <a:endParaRPr lang="de-CH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50472" y="1852464"/>
          <a:ext cx="5328592" cy="2732908"/>
        </p:xfrm>
        <a:graphic>
          <a:graphicData uri="http://schemas.openxmlformats.org/drawingml/2006/table">
            <a:tbl>
              <a:tblPr/>
              <a:tblGrid>
                <a:gridCol w="3672408"/>
                <a:gridCol w="1656184"/>
              </a:tblGrid>
              <a:tr h="497774">
                <a:tc>
                  <a:txBody>
                    <a:bodyPr/>
                    <a:lstStyle/>
                    <a:p>
                      <a:pPr algn="l"/>
                      <a:r>
                        <a:rPr lang="de-CH" sz="2400" b="1" dirty="0">
                          <a:latin typeface="Calibri"/>
                        </a:rPr>
                        <a:t>Posten</a:t>
                      </a:r>
                      <a:endParaRPr lang="de-CH" sz="2400" dirty="0">
                        <a:latin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2400" b="1" dirty="0" smtClean="0">
                          <a:latin typeface="Calibri"/>
                        </a:rPr>
                        <a:t>Einnahmen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774">
                <a:tc>
                  <a:txBody>
                    <a:bodyPr/>
                    <a:lstStyle/>
                    <a:p>
                      <a:pPr algn="l"/>
                      <a:r>
                        <a:rPr lang="de-CH" sz="2400" dirty="0">
                          <a:latin typeface="Calibri"/>
                        </a:rPr>
                        <a:t>Mitgliederbeiträge ganz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>
                          <a:latin typeface="Calibri"/>
                        </a:rPr>
                        <a:t>1900.00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353">
                <a:tc>
                  <a:txBody>
                    <a:bodyPr/>
                    <a:lstStyle/>
                    <a:p>
                      <a:pPr algn="l"/>
                      <a:r>
                        <a:rPr lang="de-CH" sz="2400" dirty="0">
                          <a:latin typeface="Calibri"/>
                        </a:rPr>
                        <a:t>Spenden Private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>
                          <a:latin typeface="Calibri"/>
                        </a:rPr>
                        <a:t>300.00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353">
                <a:tc>
                  <a:txBody>
                    <a:bodyPr/>
                    <a:lstStyle/>
                    <a:p>
                      <a:pPr algn="l"/>
                      <a:r>
                        <a:rPr lang="de-CH" sz="2400">
                          <a:latin typeface="Calibri"/>
                        </a:rPr>
                        <a:t>Spenden Firmen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>
                          <a:latin typeface="Calibri"/>
                        </a:rPr>
                        <a:t>100.00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6035">
                <a:tc>
                  <a:txBody>
                    <a:bodyPr/>
                    <a:lstStyle/>
                    <a:p>
                      <a:pPr algn="l"/>
                      <a:r>
                        <a:rPr lang="de-CH" sz="2400" dirty="0">
                          <a:latin typeface="Calibri"/>
                        </a:rPr>
                        <a:t/>
                      </a:r>
                      <a:br>
                        <a:rPr lang="de-CH" sz="2400" dirty="0">
                          <a:latin typeface="Calibri"/>
                        </a:rPr>
                      </a:br>
                      <a:endParaRPr lang="de-CH" sz="2400" dirty="0">
                        <a:latin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 b="1" dirty="0">
                          <a:latin typeface="Calibri"/>
                        </a:rPr>
                        <a:t>2300.00 </a:t>
                      </a:r>
                      <a:endParaRPr lang="de-CH" sz="2400" dirty="0">
                        <a:latin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720" y="1780456"/>
          <a:ext cx="6120680" cy="6806398"/>
        </p:xfrm>
        <a:graphic>
          <a:graphicData uri="http://schemas.openxmlformats.org/drawingml/2006/table">
            <a:tbl>
              <a:tblPr/>
              <a:tblGrid>
                <a:gridCol w="4436089"/>
                <a:gridCol w="1684591"/>
              </a:tblGrid>
              <a:tr h="742031">
                <a:tc>
                  <a:txBody>
                    <a:bodyPr/>
                    <a:lstStyle/>
                    <a:p>
                      <a:pPr algn="l"/>
                      <a:r>
                        <a:rPr lang="de-CH" sz="2400" b="1" dirty="0">
                          <a:latin typeface="Calibri"/>
                        </a:rPr>
                        <a:t>Posten</a:t>
                      </a:r>
                      <a:endParaRPr lang="de-CH" sz="2400" dirty="0">
                        <a:latin typeface="Calibri"/>
                      </a:endParaRP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2400" b="1" dirty="0" smtClean="0">
                          <a:latin typeface="Calibri"/>
                        </a:rPr>
                        <a:t>Ausgaben</a:t>
                      </a:r>
                      <a:endParaRPr lang="de-CH" sz="2400" dirty="0">
                        <a:latin typeface="Calibri"/>
                      </a:endParaRP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56">
                <a:tc>
                  <a:txBody>
                    <a:bodyPr/>
                    <a:lstStyle/>
                    <a:p>
                      <a:pPr algn="l"/>
                      <a:r>
                        <a:rPr lang="de-CH" sz="2400" dirty="0">
                          <a:latin typeface="Calibri"/>
                        </a:rPr>
                        <a:t>Vorstand Spesen Reisen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 dirty="0">
                          <a:latin typeface="Calibri"/>
                        </a:rPr>
                        <a:t>-50.00 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56">
                <a:tc>
                  <a:txBody>
                    <a:bodyPr/>
                    <a:lstStyle/>
                    <a:p>
                      <a:pPr algn="l"/>
                      <a:r>
                        <a:rPr lang="de-CH" sz="2400">
                          <a:latin typeface="Calibri"/>
                        </a:rPr>
                        <a:t>Vorstand Spesen divers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 dirty="0">
                          <a:latin typeface="Calibri"/>
                        </a:rPr>
                        <a:t>-50.00 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56">
                <a:tc>
                  <a:txBody>
                    <a:bodyPr/>
                    <a:lstStyle/>
                    <a:p>
                      <a:pPr algn="l"/>
                      <a:r>
                        <a:rPr lang="de-CH" sz="2400">
                          <a:latin typeface="Calibri"/>
                        </a:rPr>
                        <a:t>Verwaltung Porti+Verpackung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>
                          <a:latin typeface="Calibri"/>
                        </a:rPr>
                        <a:t>-20.00 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56">
                <a:tc>
                  <a:txBody>
                    <a:bodyPr/>
                    <a:lstStyle/>
                    <a:p>
                      <a:pPr algn="l"/>
                      <a:r>
                        <a:rPr lang="de-CH" sz="2400">
                          <a:latin typeface="Calibri"/>
                        </a:rPr>
                        <a:t>Verwaltung Büromaterial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>
                          <a:latin typeface="Calibri"/>
                        </a:rPr>
                        <a:t>-20.00 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56">
                <a:tc>
                  <a:txBody>
                    <a:bodyPr/>
                    <a:lstStyle/>
                    <a:p>
                      <a:pPr algn="l"/>
                      <a:r>
                        <a:rPr lang="de-CH" sz="2400">
                          <a:latin typeface="Calibri"/>
                        </a:rPr>
                        <a:t>Verwaltung Technik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>
                          <a:latin typeface="Calibri"/>
                        </a:rPr>
                        <a:t>-30.00 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56">
                <a:tc>
                  <a:txBody>
                    <a:bodyPr/>
                    <a:lstStyle/>
                    <a:p>
                      <a:pPr algn="l"/>
                      <a:r>
                        <a:rPr lang="de-CH" sz="2400">
                          <a:latin typeface="Calibri"/>
                        </a:rPr>
                        <a:t>Versammlungen Spesen divers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>
                          <a:latin typeface="Calibri"/>
                        </a:rPr>
                        <a:t>-100.00 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031">
                <a:tc>
                  <a:txBody>
                    <a:bodyPr/>
                    <a:lstStyle/>
                    <a:p>
                      <a:pPr algn="l"/>
                      <a:r>
                        <a:rPr lang="de-CH" sz="2400">
                          <a:latin typeface="Calibri"/>
                        </a:rPr>
                        <a:t>Öffentlichkeitsarbeit Werbeleistung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>
                          <a:latin typeface="Calibri"/>
                        </a:rPr>
                        <a:t>-100.00 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56">
                <a:tc>
                  <a:txBody>
                    <a:bodyPr/>
                    <a:lstStyle/>
                    <a:p>
                      <a:pPr algn="l"/>
                      <a:r>
                        <a:rPr lang="de-CH" sz="2400">
                          <a:latin typeface="Calibri"/>
                        </a:rPr>
                        <a:t>Öffentlichkeitsarbeit Material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>
                          <a:latin typeface="Calibri"/>
                        </a:rPr>
                        <a:t>-300.00 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561">
                <a:tc>
                  <a:txBody>
                    <a:bodyPr/>
                    <a:lstStyle/>
                    <a:p>
                      <a:pPr algn="l"/>
                      <a:r>
                        <a:rPr lang="de-CH" sz="2400">
                          <a:latin typeface="Calibri"/>
                        </a:rPr>
                        <a:t>Öffentlichkeitsarbeit Raummiete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>
                          <a:latin typeface="Calibri"/>
                        </a:rPr>
                        <a:t>-50.00 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526">
                <a:tc>
                  <a:txBody>
                    <a:bodyPr/>
                    <a:lstStyle/>
                    <a:p>
                      <a:pPr algn="l"/>
                      <a:r>
                        <a:rPr lang="de-CH" sz="2400">
                          <a:latin typeface="Calibri"/>
                        </a:rPr>
                        <a:t>Öffentlichkeitsarbeit Spesen divers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>
                          <a:latin typeface="Calibri"/>
                        </a:rPr>
                        <a:t>-50.00 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56">
                <a:tc>
                  <a:txBody>
                    <a:bodyPr/>
                    <a:lstStyle/>
                    <a:p>
                      <a:pPr algn="l"/>
                      <a:r>
                        <a:rPr lang="de-CH" sz="2400">
                          <a:latin typeface="Calibri"/>
                        </a:rPr>
                        <a:t>Wahlen + Abstimmungen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>
                          <a:latin typeface="Calibri"/>
                        </a:rPr>
                        <a:t>-800.00 </a:t>
                      </a: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031">
                <a:tc>
                  <a:txBody>
                    <a:bodyPr/>
                    <a:lstStyle/>
                    <a:p>
                      <a:pPr algn="l"/>
                      <a:r>
                        <a:rPr lang="de-CH" sz="2400">
                          <a:latin typeface="Calibri"/>
                        </a:rPr>
                        <a:t/>
                      </a:r>
                      <a:br>
                        <a:rPr lang="de-CH" sz="2400">
                          <a:latin typeface="Calibri"/>
                        </a:rPr>
                      </a:br>
                      <a:endParaRPr lang="de-CH" sz="2400">
                        <a:latin typeface="Calibri"/>
                      </a:endParaRP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 b="1" dirty="0">
                          <a:latin typeface="Calibri"/>
                        </a:rPr>
                        <a:t>-1570.00 </a:t>
                      </a:r>
                      <a:endParaRPr lang="de-CH" sz="2400" dirty="0">
                        <a:latin typeface="Calibri"/>
                      </a:endParaRPr>
                    </a:p>
                  </a:txBody>
                  <a:tcPr marL="63516" marR="63516" marT="31758" marB="317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22480" y="5668888"/>
          <a:ext cx="5233169" cy="2286000"/>
        </p:xfrm>
        <a:graphic>
          <a:graphicData uri="http://schemas.openxmlformats.org/drawingml/2006/table">
            <a:tbl>
              <a:tblPr/>
              <a:tblGrid>
                <a:gridCol w="5233169"/>
              </a:tblGrid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de-CH" b="1">
                          <a:latin typeface="Calibri"/>
                        </a:rPr>
                        <a:t>Vorgeschlagene Zusatzbeschlüsse</a:t>
                      </a:r>
                      <a:endParaRPr lang="de-CH">
                        <a:latin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l"/>
                      <a:r>
                        <a:rPr lang="de-CH">
                          <a:latin typeface="Calibri"/>
                        </a:rPr>
                        <a:t>1. Budgetpösten dürfen insgesamt um maximal 20% überzogen werden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l"/>
                      <a:r>
                        <a:rPr lang="de-CH">
                          <a:latin typeface="Calibri"/>
                        </a:rPr>
                        <a:t>2. Zusätzliche Spenden dürfen zu 70% frei eingesetzt werden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de-CH" dirty="0">
                          <a:latin typeface="Calibri"/>
                        </a:rPr>
                        <a:t>3. Es sollen mindestens CHF 700.- Reserven verbleiben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5072085" y="4081502"/>
            <a:ext cx="2598468" cy="110799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Aller Bold" charset="0"/>
                <a:ea typeface="Aller Bold" charset="0"/>
                <a:cs typeface="Aller Bold" charset="0"/>
                <a:sym typeface="Aller Bold" charset="0"/>
              </a:rPr>
              <a:t>VARIA</a:t>
            </a:r>
            <a:endParaRPr lang="en-US" sz="7200" dirty="0">
              <a:solidFill>
                <a:srgbClr val="FFFFFF"/>
              </a:solidFill>
              <a:latin typeface="Aller Bold" charset="0"/>
              <a:ea typeface="Aller Bold" charset="0"/>
              <a:cs typeface="Aller Bold" charset="0"/>
              <a:sym typeface="Aller Bold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24200"/>
            <a:ext cx="12293600" cy="6362700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Gill Sans Light" charset="0"/>
              <a:buNone/>
            </a:pPr>
            <a:r>
              <a:rPr lang="en-US" sz="3200" dirty="0" err="1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Materialchef</a:t>
            </a:r>
            <a:r>
              <a:rPr lang="en-US" sz="3200" dirty="0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: Martin </a:t>
            </a:r>
            <a:r>
              <a:rPr lang="en-US" sz="3200" dirty="0" err="1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Stöcklin</a:t>
            </a:r>
            <a:endParaRPr lang="en-US" sz="3200" dirty="0" smtClean="0">
              <a:solidFill>
                <a:srgbClr val="000000"/>
              </a:solidFill>
              <a:latin typeface="Aller Bold" charset="0"/>
              <a:ea typeface="ヒラギノ角ゴ ProN W6" charset="0"/>
              <a:cs typeface="ヒラギノ角ゴ ProN W6" charset="0"/>
              <a:sym typeface="Aller Bold" charset="0"/>
            </a:endParaRPr>
          </a:p>
          <a:p>
            <a:pPr marL="0" indent="0" algn="ctr">
              <a:buFont typeface="Gill Sans Light" charset="0"/>
              <a:buNone/>
            </a:pPr>
            <a:r>
              <a:rPr lang="en-US" sz="3200" dirty="0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Webmaster: David von Ah</a:t>
            </a:r>
          </a:p>
          <a:p>
            <a:pPr marL="0" indent="0" algn="ctr">
              <a:buFont typeface="Gill Sans Light" charset="0"/>
              <a:buNone/>
            </a:pPr>
            <a:r>
              <a:rPr lang="en-US" sz="3200" dirty="0" err="1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Leiter</a:t>
            </a:r>
            <a:r>
              <a:rPr lang="en-US" sz="3200" dirty="0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Stammtisch</a:t>
            </a:r>
            <a:r>
              <a:rPr lang="en-US" sz="3200" dirty="0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: ?</a:t>
            </a:r>
            <a:endParaRPr lang="en-US" sz="3200" dirty="0">
              <a:solidFill>
                <a:srgbClr val="000000"/>
              </a:solidFill>
              <a:latin typeface="Aller Bold" charset="0"/>
              <a:ea typeface="ヒラギノ角ゴ ProN W6" charset="0"/>
              <a:cs typeface="ヒラギノ角ゴ ProN W6" charset="0"/>
              <a:sym typeface="Aller Bold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2700"/>
            <a:ext cx="12293600" cy="2298700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4800" dirty="0" err="1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Vom</a:t>
            </a:r>
            <a:r>
              <a:rPr lang="en-US" sz="4800" dirty="0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Vorstand</a:t>
            </a:r>
            <a:r>
              <a:rPr lang="en-US" sz="4800" dirty="0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delegierte</a:t>
            </a:r>
            <a:r>
              <a:rPr lang="en-US" sz="4800" dirty="0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Aller Bold" charset="0"/>
                <a:ea typeface="ヒラギノ角ゴ ProN W6" charset="0"/>
                <a:cs typeface="ヒラギノ角ゴ ProN W6" charset="0"/>
                <a:sym typeface="Aller Bold" charset="0"/>
              </a:rPr>
              <a:t>Aufgaben</a:t>
            </a:r>
            <a:endParaRPr lang="en-US" sz="4800" dirty="0">
              <a:solidFill>
                <a:srgbClr val="000000"/>
              </a:solidFill>
              <a:latin typeface="Aller Bold" charset="0"/>
              <a:ea typeface="ヒラギノ角ゴ ProN W6" charset="0"/>
              <a:cs typeface="ヒラギノ角ゴ ProN W6" charset="0"/>
              <a:sym typeface="Aller Bold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400" y="1447800"/>
            <a:ext cx="6845300" cy="6845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3118024" y="4081502"/>
            <a:ext cx="6506589" cy="110799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Aller Bold" charset="0"/>
                <a:ea typeface="Aller Bold" charset="0"/>
                <a:cs typeface="Aller Bold" charset="0"/>
                <a:sym typeface="Aller Bold" charset="0"/>
              </a:rPr>
              <a:t>FORMALITÄTEN</a:t>
            </a:r>
            <a:endParaRPr lang="en-US" sz="7200" dirty="0">
              <a:solidFill>
                <a:srgbClr val="FFFFFF"/>
              </a:solidFill>
              <a:latin typeface="Aller Bold" charset="0"/>
              <a:ea typeface="Aller Bold" charset="0"/>
              <a:cs typeface="Aller Bold" charset="0"/>
              <a:sym typeface="Aller Bold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Formalitäten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CH" dirty="0" smtClean="0"/>
              <a:t>Versammlungsordnung</a:t>
            </a:r>
          </a:p>
          <a:p>
            <a:pPr algn="ctr">
              <a:buNone/>
            </a:pPr>
            <a:r>
              <a:rPr lang="de-CH" dirty="0" smtClean="0"/>
              <a:t>Protokollierende Person</a:t>
            </a:r>
          </a:p>
          <a:p>
            <a:pPr algn="ctr">
              <a:buNone/>
            </a:pPr>
            <a:r>
              <a:rPr lang="de-CH" dirty="0" smtClean="0"/>
              <a:t>Stimmenzählende</a:t>
            </a:r>
          </a:p>
          <a:p>
            <a:pPr algn="ctr">
              <a:buNone/>
            </a:pPr>
            <a:r>
              <a:rPr lang="de-CH" dirty="0" smtClean="0"/>
              <a:t>PV-Vorsitz</a:t>
            </a:r>
          </a:p>
          <a:p>
            <a:pPr algn="ctr">
              <a:buNone/>
            </a:pPr>
            <a:r>
              <a:rPr lang="de-CH" dirty="0" smtClean="0"/>
              <a:t>Annahme Protokoll Gründung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2751739" y="4081502"/>
            <a:ext cx="7239161" cy="110799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Aller Bold" charset="0"/>
                <a:ea typeface="Aller Bold" charset="0"/>
                <a:cs typeface="Aller Bold" charset="0"/>
                <a:sym typeface="Aller Bold" charset="0"/>
              </a:rPr>
              <a:t>JAHRESBERICHTE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Jahresberichte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CH" dirty="0" smtClean="0"/>
              <a:t> Jahresbericht des Vorstandes</a:t>
            </a:r>
          </a:p>
          <a:p>
            <a:pPr algn="ctr">
              <a:buNone/>
            </a:pPr>
            <a:r>
              <a:rPr lang="de-CH" dirty="0" smtClean="0"/>
              <a:t> Vorstellung der Jahresrechnung</a:t>
            </a:r>
          </a:p>
          <a:p>
            <a:pPr algn="ctr">
              <a:buNone/>
            </a:pPr>
            <a:r>
              <a:rPr lang="de-CH" dirty="0" smtClean="0"/>
              <a:t> Bericht der freiwilligen Finanzkommission</a:t>
            </a:r>
          </a:p>
          <a:p>
            <a:pPr algn="ctr">
              <a:buNone/>
            </a:pPr>
            <a:r>
              <a:rPr lang="de-CH" dirty="0" smtClean="0"/>
              <a:t> Dechargé des amtierenden Vorstandes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4559927" y="4081502"/>
            <a:ext cx="3622788" cy="110799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Aller Bold" charset="0"/>
                <a:ea typeface="Aller Bold" charset="0"/>
                <a:cs typeface="Aller Bold" charset="0"/>
                <a:sym typeface="Aller Bold" charset="0"/>
              </a:rPr>
              <a:t>WAHLEN</a:t>
            </a:r>
            <a:endParaRPr lang="en-US" sz="7200" dirty="0">
              <a:solidFill>
                <a:srgbClr val="FFFFFF"/>
              </a:solidFill>
              <a:latin typeface="Aller Bold" charset="0"/>
              <a:ea typeface="Aller Bold" charset="0"/>
              <a:cs typeface="Aller Bold" charset="0"/>
              <a:sym typeface="Aller Bold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Wahl des Vorstands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CH" dirty="0" smtClean="0"/>
              <a:t>Vorstellung der Kandidierenden</a:t>
            </a:r>
          </a:p>
          <a:p>
            <a:pPr algn="ctr">
              <a:buNone/>
            </a:pPr>
            <a:r>
              <a:rPr lang="de-CH" dirty="0" smtClean="0"/>
              <a:t>Beschluss über Anzahl der Vorstände</a:t>
            </a:r>
          </a:p>
          <a:p>
            <a:pPr algn="ctr">
              <a:buNone/>
            </a:pPr>
            <a:r>
              <a:rPr lang="de-CH" dirty="0" smtClean="0"/>
              <a:t>Wahl des/der Präsidenten/in</a:t>
            </a:r>
          </a:p>
          <a:p>
            <a:pPr algn="ctr">
              <a:buNone/>
            </a:pPr>
            <a:r>
              <a:rPr lang="de-CH" dirty="0" smtClean="0"/>
              <a:t>Wahl der übrigens Vorstandsmitglieder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Cedric Meury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1852465"/>
            <a:ext cx="11703050" cy="685973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Alter</a:t>
            </a:r>
            <a:r>
              <a:rPr lang="de-CH" sz="2400" dirty="0" smtClean="0"/>
              <a:t>: 27</a:t>
            </a:r>
          </a:p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Beruf</a:t>
            </a:r>
            <a:r>
              <a:rPr lang="de-CH" sz="2400" dirty="0" smtClean="0"/>
              <a:t>: Molekularbiologe</a:t>
            </a:r>
          </a:p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Wohnort</a:t>
            </a:r>
            <a:r>
              <a:rPr lang="de-CH" sz="2400" dirty="0" smtClean="0"/>
              <a:t>: Basel</a:t>
            </a:r>
          </a:p>
          <a:p>
            <a:pPr>
              <a:spcBef>
                <a:spcPts val="0"/>
              </a:spcBef>
              <a:buNone/>
            </a:pPr>
            <a:endParaRPr lang="de-CH" sz="2400" dirty="0" smtClean="0"/>
          </a:p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Mitgliedschaften</a:t>
            </a:r>
            <a:endParaRPr lang="de-CH" sz="2400" dirty="0" smtClean="0"/>
          </a:p>
          <a:p>
            <a:pPr>
              <a:spcBef>
                <a:spcPts val="0"/>
              </a:spcBef>
            </a:pPr>
            <a:r>
              <a:rPr lang="de-CH" sz="2400" dirty="0" smtClean="0"/>
              <a:t>Freidenker-Vereinigung Schweiz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Amnesty International</a:t>
            </a:r>
          </a:p>
          <a:p>
            <a:pPr>
              <a:spcBef>
                <a:spcPts val="0"/>
              </a:spcBef>
              <a:buNone/>
            </a:pPr>
            <a:endParaRPr lang="de-CH" sz="2400" dirty="0" smtClean="0"/>
          </a:p>
          <a:p>
            <a:pPr>
              <a:spcBef>
                <a:spcPts val="0"/>
              </a:spcBef>
              <a:buNone/>
            </a:pPr>
            <a:r>
              <a:rPr lang="de-CH" sz="2400" b="1" dirty="0" smtClean="0"/>
              <a:t>Tätigkeit in der Piratenpartei beider Basel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Präsident Piratenpartei beider Basel (seit November 2010)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Kommunikation mit Vorstand der PPS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Durchführung der Vorstandssitzungen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Organisation der PV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Kontaktaufnahme mit GLP BS</a:t>
            </a:r>
          </a:p>
          <a:p>
            <a:pPr>
              <a:spcBef>
                <a:spcPts val="0"/>
              </a:spcBef>
            </a:pPr>
            <a:r>
              <a:rPr lang="de-CH" sz="2400" dirty="0" smtClean="0"/>
              <a:t>Pflege der FB-Page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">
      <a:dk1>
        <a:srgbClr val="414141"/>
      </a:dk1>
      <a:lt1>
        <a:srgbClr val="FFFFFF"/>
      </a:lt1>
      <a:dk2>
        <a:srgbClr val="000000"/>
      </a:dk2>
      <a:lt2>
        <a:srgbClr val="621117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 &amp; Aufzählung - 2 Spalten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2 Spalten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Aufzählung - 2 Spalt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&amp; Aufzählung - Link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Link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Aufzählung - Lin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, Aufzählung &amp; F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Aufzählung &amp; Foto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, Aufzählung &amp;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Aufzählung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Aufzählung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&amp; Aufzählung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Foto - Vertikal - Dunk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- Dunk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Foto - Vertikal - Dunk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Foto - Vertik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Foto - Vertik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el &amp; Untertit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">
      <a:majorFont>
        <a:latin typeface="Aller Light"/>
        <a:ea typeface="ヒラギノ角ゴ ProN W3"/>
        <a:cs typeface="ヒラギノ角ゴ ProN W3"/>
      </a:majorFont>
      <a:minorFont>
        <a:latin typeface="Aller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Unter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Leer - Dunk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 - Dunk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Leer - Dunk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el - Oben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Oben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- Ob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chwarz">
  <a:themeElements>
    <a:clrScheme name="">
      <a:dk1>
        <a:srgbClr val="808080"/>
      </a:dk1>
      <a:lt1>
        <a:srgbClr val="414141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AAAAAA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Schwarz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Schwar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itel - Oben - Dunk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Oben - Dunk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- Oben - Dunk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olett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Violett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Violet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el - Mitte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Mitte">
      <a:majorFont>
        <a:latin typeface="Aller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- Mit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zont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F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Horizontal - Dunk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 - Dunk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Foto - Horizontal - Dunk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el &amp; Untertitel - F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 - Foto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Untertitel -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&amp; Untertitel - Foto - Dunke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 - Foto - Dunke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Untertitel - Foto - Dunk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el &amp; Aufzählung - Recht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Recht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el &amp; Aufzählung - Rech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593</Words>
  <Characters>0</Characters>
  <Application>Microsoft Office PowerPoint</Application>
  <PresentationFormat>Custom</PresentationFormat>
  <Lines>0</Lines>
  <Paragraphs>170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Leer</vt:lpstr>
      <vt:lpstr>Schwarz</vt:lpstr>
      <vt:lpstr>Violett</vt:lpstr>
      <vt:lpstr>Titel - Mitte</vt:lpstr>
      <vt:lpstr>Foto - Horizontal</vt:lpstr>
      <vt:lpstr>Foto - Horizontal - Dunkel</vt:lpstr>
      <vt:lpstr>Titel &amp; Untertitel - Foto</vt:lpstr>
      <vt:lpstr>Titel &amp; Untertitel - Foto - Dunkel</vt:lpstr>
      <vt:lpstr>Titel &amp; Aufzählung - Rechts</vt:lpstr>
      <vt:lpstr>Titel &amp; Aufzählung - 2 Spalten</vt:lpstr>
      <vt:lpstr>Titel &amp; Aufzählung - Links</vt:lpstr>
      <vt:lpstr>Titel, Aufzählung &amp; Foto</vt:lpstr>
      <vt:lpstr>Aufzählung</vt:lpstr>
      <vt:lpstr>Titel &amp; Aufzählung</vt:lpstr>
      <vt:lpstr>Foto - Vertikal - Dunkel</vt:lpstr>
      <vt:lpstr>Foto - Vertikal</vt:lpstr>
      <vt:lpstr>Titel &amp; Untertitel</vt:lpstr>
      <vt:lpstr>Leer - Dunkel</vt:lpstr>
      <vt:lpstr>Titel - Oben</vt:lpstr>
      <vt:lpstr>Titel - Oben - Dunkel</vt:lpstr>
      <vt:lpstr>Slide 1</vt:lpstr>
      <vt:lpstr>Traktanden</vt:lpstr>
      <vt:lpstr>Slide 3</vt:lpstr>
      <vt:lpstr>Formalitäten</vt:lpstr>
      <vt:lpstr>Slide 5</vt:lpstr>
      <vt:lpstr>Jahresberichte</vt:lpstr>
      <vt:lpstr>Slide 7</vt:lpstr>
      <vt:lpstr>Wahl des Vorstands</vt:lpstr>
      <vt:lpstr>Cedric Meury</vt:lpstr>
      <vt:lpstr>Pat Mächler</vt:lpstr>
      <vt:lpstr>Daniel Seelhofer</vt:lpstr>
      <vt:lpstr>Lukas Borter</vt:lpstr>
      <vt:lpstr>Marco Talarico</vt:lpstr>
      <vt:lpstr>Wahl des Vorstands</vt:lpstr>
      <vt:lpstr>Slide 15</vt:lpstr>
      <vt:lpstr>Anträge zu Statuten und Reglemente</vt:lpstr>
      <vt:lpstr>Slide 17</vt:lpstr>
      <vt:lpstr>Strategie 2011</vt:lpstr>
      <vt:lpstr>Slide 19</vt:lpstr>
      <vt:lpstr>NR-Wahlen 2011</vt:lpstr>
      <vt:lpstr>Budget 2011</vt:lpstr>
      <vt:lpstr>Slide 22</vt:lpstr>
      <vt:lpstr>Vom Vorstand delegierte Aufgaben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Ced</dc:creator>
  <cp:lastModifiedBy>Ced</cp:lastModifiedBy>
  <cp:revision>53</cp:revision>
  <dcterms:modified xsi:type="dcterms:W3CDTF">2011-03-25T23:00:55Z</dcterms:modified>
</cp:coreProperties>
</file>