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260" r:id="rId5"/>
    <p:sldId id="272" r:id="rId6"/>
    <p:sldId id="284" r:id="rId7"/>
    <p:sldId id="286" r:id="rId8"/>
    <p:sldId id="289" r:id="rId9"/>
    <p:sldId id="288" r:id="rId10"/>
    <p:sldId id="295" r:id="rId11"/>
    <p:sldId id="292" r:id="rId12"/>
    <p:sldId id="268" r:id="rId13"/>
    <p:sldId id="296" r:id="rId14"/>
    <p:sldId id="266" r:id="rId15"/>
    <p:sldId id="297" r:id="rId16"/>
    <p:sldId id="278" r:id="rId17"/>
    <p:sldId id="271" r:id="rId18"/>
    <p:sldId id="282" r:id="rId19"/>
    <p:sldId id="279" r:id="rId20"/>
    <p:sldId id="276" r:id="rId21"/>
    <p:sldId id="281" r:id="rId22"/>
    <p:sldId id="280" r:id="rId23"/>
    <p:sldId id="283" r:id="rId24"/>
    <p:sldId id="293" r:id="rId25"/>
    <p:sldId id="274" r:id="rId26"/>
    <p:sldId id="291" r:id="rId27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DDA052-82BE-4DAF-AE9A-851BB4D61629}">
          <p14:sldIdLst>
            <p14:sldId id="256"/>
            <p14:sldId id="298"/>
            <p14:sldId id="299"/>
            <p14:sldId id="260"/>
            <p14:sldId id="272"/>
            <p14:sldId id="284"/>
            <p14:sldId id="286"/>
            <p14:sldId id="289"/>
            <p14:sldId id="288"/>
            <p14:sldId id="295"/>
            <p14:sldId id="292"/>
            <p14:sldId id="268"/>
            <p14:sldId id="296"/>
            <p14:sldId id="266"/>
            <p14:sldId id="297"/>
            <p14:sldId id="278"/>
            <p14:sldId id="271"/>
            <p14:sldId id="282"/>
            <p14:sldId id="279"/>
            <p14:sldId id="276"/>
            <p14:sldId id="281"/>
            <p14:sldId id="280"/>
            <p14:sldId id="283"/>
            <p14:sldId id="293"/>
            <p14:sldId id="274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01" autoAdjust="0"/>
  </p:normalViewPr>
  <p:slideViewPr>
    <p:cSldViewPr>
      <p:cViewPr>
        <p:scale>
          <a:sx n="134" d="100"/>
          <a:sy n="134" d="100"/>
        </p:scale>
        <p:origin x="-954" y="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070" y="-108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13-17</c:v>
                </c:pt>
                <c:pt idx="1">
                  <c:v>18-25</c:v>
                </c:pt>
                <c:pt idx="2">
                  <c:v>26-34</c:v>
                </c:pt>
                <c:pt idx="3">
                  <c:v>35-44</c:v>
                </c:pt>
                <c:pt idx="4">
                  <c:v>45-54</c:v>
                </c:pt>
                <c:pt idx="5">
                  <c:v>55-63</c:v>
                </c:pt>
                <c:pt idx="6">
                  <c:v>64-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0.15</c:v>
                </c:pt>
                <c:pt idx="1">
                  <c:v>0.27</c:v>
                </c:pt>
                <c:pt idx="2">
                  <c:v>0.24</c:v>
                </c:pt>
                <c:pt idx="3">
                  <c:v>0.17</c:v>
                </c:pt>
                <c:pt idx="4">
                  <c:v>0.1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616064"/>
        <c:axId val="38646528"/>
        <c:axId val="0"/>
      </c:bar3DChart>
      <c:catAx>
        <c:axId val="38616064"/>
        <c:scaling>
          <c:orientation val="minMax"/>
        </c:scaling>
        <c:delete val="0"/>
        <c:axPos val="l"/>
        <c:majorTickMark val="out"/>
        <c:minorTickMark val="none"/>
        <c:tickLblPos val="nextTo"/>
        <c:crossAx val="38646528"/>
        <c:crosses val="autoZero"/>
        <c:auto val="1"/>
        <c:lblAlgn val="ctr"/>
        <c:lblOffset val="100"/>
        <c:noMultiLvlLbl val="0"/>
      </c:catAx>
      <c:valAx>
        <c:axId val="386465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86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DA08EAA-D1D3-44EE-800D-3DE628D516E7}" type="datetimeFigureOut">
              <a:rPr lang="de-CH" smtClean="0"/>
              <a:t>21.05.2013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FC7CBE-28F6-4649-A0B2-ACE688158A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5277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27D453A-08BA-4340-A9D0-B31F29852AA8}" type="datetimeFigureOut">
              <a:rPr lang="de-CH" smtClean="0"/>
              <a:t>21.05.2013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2236FE-CE82-4859-839F-3CE21113CE5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3797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Willkommen </a:t>
            </a:r>
            <a:r>
              <a:rPr lang="de-CH" dirty="0" smtClean="0"/>
              <a:t>zum Thema «Umgang mit sozialen Netzwerken»: Oder:</a:t>
            </a:r>
            <a:r>
              <a:rPr lang="de-CH" baseline="0" dirty="0" smtClean="0"/>
              <a:t> Nutzen/Gefahren von Facebook und Co</a:t>
            </a:r>
            <a:r>
              <a:rPr lang="de-CH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smtClean="0"/>
              <a:t>Heutige Workshop ist aufgeteilt in 4 Teile:</a:t>
            </a:r>
          </a:p>
          <a:p>
            <a:pPr marL="228600" indent="-228600">
              <a:buAutoNum type="arabicPeriod"/>
            </a:pPr>
            <a:r>
              <a:rPr lang="de-CH" baseline="0" dirty="0" smtClean="0"/>
              <a:t>Soziale Auswirkungen: Entstehung von (</a:t>
            </a:r>
            <a:r>
              <a:rPr lang="de-CH" baseline="0" dirty="0" err="1" smtClean="0"/>
              <a:t>Cyber</a:t>
            </a:r>
            <a:r>
              <a:rPr lang="de-CH" baseline="0" dirty="0" smtClean="0"/>
              <a:t>)Mobbing und ihre Auswirkungen</a:t>
            </a:r>
          </a:p>
          <a:p>
            <a:pPr marL="228600" indent="-228600">
              <a:buAutoNum type="arabicPeriod"/>
            </a:pPr>
            <a:r>
              <a:rPr lang="de-CH" baseline="0" dirty="0" smtClean="0"/>
              <a:t>Rechtliches: Juristische Situation, Fallbeispiele, Verbreitung im Netz &lt;- Polizist</a:t>
            </a:r>
          </a:p>
          <a:p>
            <a:pPr marL="228600" indent="-228600">
              <a:buAutoNum type="arabicPeriod"/>
            </a:pPr>
            <a:r>
              <a:rPr lang="de-CH" baseline="0" dirty="0" smtClean="0"/>
              <a:t>Technisches: Daten- und Personenschutz &lt;- </a:t>
            </a:r>
            <a:r>
              <a:rPr lang="de-CH" baseline="0" dirty="0" err="1" smtClean="0"/>
              <a:t>me</a:t>
            </a:r>
            <a:endParaRPr lang="de-CH" baseline="0" dirty="0" smtClean="0"/>
          </a:p>
          <a:p>
            <a:pPr marL="228600" indent="-228600">
              <a:buAutoNum type="arabicPeriod"/>
            </a:pPr>
            <a:r>
              <a:rPr lang="de-CH" baseline="0" dirty="0" smtClean="0"/>
              <a:t>Pädagogisches: (</a:t>
            </a:r>
            <a:r>
              <a:rPr lang="de-CH" baseline="0" dirty="0" err="1" smtClean="0"/>
              <a:t>Cyber</a:t>
            </a:r>
            <a:r>
              <a:rPr lang="de-CH" baseline="0" dirty="0" smtClean="0"/>
              <a:t>)Mobbing jeder kann es treffen &lt;- Schulsozialarbeiter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Diese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Slides</a:t>
            </a:r>
            <a:r>
              <a:rPr lang="de-CH" baseline="0" dirty="0" smtClean="0"/>
              <a:t> stehen unter «Creative </a:t>
            </a:r>
            <a:r>
              <a:rPr lang="de-CH" baseline="0" dirty="0" err="1" smtClean="0"/>
              <a:t>Commons</a:t>
            </a:r>
            <a:r>
              <a:rPr lang="de-CH" baseline="0" dirty="0" smtClean="0"/>
              <a:t>» und dürfen unter den folgenden </a:t>
            </a:r>
            <a:r>
              <a:rPr lang="de-CH" baseline="0" dirty="0" err="1" smtClean="0"/>
              <a:t>bedingungen</a:t>
            </a:r>
            <a:r>
              <a:rPr lang="de-CH" baseline="0" dirty="0" smtClean="0"/>
              <a:t> frei verwendet, modifiziert und verbreitet werden:</a:t>
            </a:r>
          </a:p>
          <a:p>
            <a:pPr marL="228600" indent="-228600">
              <a:buAutoNum type="arabicPeriod"/>
            </a:pPr>
            <a:r>
              <a:rPr lang="de-CH" baseline="0" dirty="0" smtClean="0"/>
              <a:t>Autor erwähnen</a:t>
            </a:r>
          </a:p>
          <a:p>
            <a:pPr marL="228600" indent="-228600">
              <a:buAutoNum type="arabicPeriod"/>
            </a:pPr>
            <a:r>
              <a:rPr lang="de-CH" baseline="0" dirty="0" smtClean="0"/>
              <a:t>Verbreitung nur unter Non-Profit. D.h. nicht kommerziell!</a:t>
            </a:r>
          </a:p>
          <a:p>
            <a:pPr marL="228600" indent="-228600">
              <a:buAutoNum type="arabicPeriod"/>
            </a:pPr>
            <a:r>
              <a:rPr lang="de-CH" baseline="0" dirty="0" smtClean="0"/>
              <a:t>Modifizierte Versionen müssen unter derselben Lizenz weiterverbreitet werden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4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i="0" dirty="0" smtClean="0"/>
              <a:t>Kontakte pflegen: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dirty="0" smtClean="0"/>
              <a:t>Freunde/</a:t>
            </a:r>
            <a:r>
              <a:rPr lang="de-CH" i="0" dirty="0" err="1" smtClean="0"/>
              <a:t>Verwante</a:t>
            </a:r>
            <a:r>
              <a:rPr lang="de-CH" i="0" dirty="0" smtClean="0"/>
              <a:t> sieht man nicht oft,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dirty="0" smtClean="0"/>
              <a:t>Geburtstagsglückwünsche,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dirty="0" smtClean="0"/>
              <a:t>Auslandsreisen oder Freunden im Ausland (Beispiel Amerika: </a:t>
            </a:r>
            <a:r>
              <a:rPr lang="de-CH" i="0" dirty="0" err="1" smtClean="0"/>
              <a:t>Photos</a:t>
            </a:r>
            <a:r>
              <a:rPr lang="de-CH" i="0" dirty="0" smtClean="0"/>
              <a:t>, Aktivität),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dirty="0" smtClean="0"/>
              <a:t>Schulfreunde wer das will</a:t>
            </a:r>
            <a:endParaRPr lang="de-CH" dirty="0"/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i="0" dirty="0" smtClean="0"/>
              <a:t>Neue Personen kennenlernen:</a:t>
            </a:r>
            <a:r>
              <a:rPr lang="de-CH" i="0" baseline="0" dirty="0" smtClean="0"/>
              <a:t>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baseline="0" dirty="0" smtClean="0"/>
              <a:t>selben/ähnlichen Interessen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baseline="0" dirty="0" smtClean="0"/>
              <a:t>zukünftige Arbeitgeber/Lehre, (Umgekehrt: Mitarbeiter), Geschäftspartner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Austausch: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Netzpräsenz: Sich selber präsentieren</a:t>
            </a:r>
            <a:endParaRPr lang="de-CH" dirty="0"/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i="0" baseline="0" dirty="0" smtClean="0"/>
              <a:t>Organisationen</a:t>
            </a:r>
            <a:r>
              <a:rPr lang="de-CH" i="0" baseline="0" dirty="0" smtClean="0"/>
              <a:t>: Auch Organisationen wollen im Netz präsent sein! </a:t>
            </a:r>
            <a:endParaRPr lang="de-CH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490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Unternehmenspolitik: 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dirty="0" smtClean="0"/>
              <a:t>Privatsphäre in Amerika </a:t>
            </a:r>
            <a:r>
              <a:rPr lang="de-CH" dirty="0" err="1" smtClean="0"/>
              <a:t>vs</a:t>
            </a:r>
            <a:r>
              <a:rPr lang="de-CH" dirty="0" smtClean="0"/>
              <a:t> Europa: </a:t>
            </a:r>
            <a:r>
              <a:rPr lang="de-CH" b="1" dirty="0" err="1" smtClean="0"/>
              <a:t>Foresquare</a:t>
            </a:r>
            <a:endParaRPr lang="de-CH" b="1" dirty="0" smtClean="0"/>
          </a:p>
          <a:p>
            <a:pPr marL="680954" lvl="1" indent="-185715">
              <a:buFont typeface="Arial" pitchFamily="34" charset="0"/>
              <a:buChar char="•"/>
            </a:pPr>
            <a:r>
              <a:rPr lang="de-CH" dirty="0" smtClean="0"/>
              <a:t>Facebook</a:t>
            </a:r>
            <a:r>
              <a:rPr lang="de-CH" baseline="0" dirty="0" smtClean="0"/>
              <a:t> hat ein Interesse, dass alles Sichtbar ist. Motto: «</a:t>
            </a:r>
            <a:r>
              <a:rPr lang="de-CH" baseline="0" dirty="0" err="1" smtClean="0"/>
              <a:t>it’s</a:t>
            </a:r>
            <a:r>
              <a:rPr lang="de-CH" baseline="0" dirty="0" smtClean="0"/>
              <a:t> all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people</a:t>
            </a:r>
            <a:r>
              <a:rPr lang="de-CH" baseline="0" dirty="0" smtClean="0"/>
              <a:t>» (in der Datenbank heisst die Tabelle der Benutzer nicht «User» sondern «</a:t>
            </a:r>
            <a:r>
              <a:rPr lang="de-CH" b="1" baseline="0" dirty="0" smtClean="0"/>
              <a:t>Target</a:t>
            </a:r>
            <a:r>
              <a:rPr lang="de-CH" baseline="0" dirty="0" smtClean="0"/>
              <a:t>» = Ziel, )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baseline="0" dirty="0" smtClean="0"/>
              <a:t>AGB Änderungen: Die letzte Änderung der AGB war </a:t>
            </a:r>
            <a:r>
              <a:rPr lang="de-CH" baseline="0" dirty="0" err="1" smtClean="0"/>
              <a:t>Ferbuar</a:t>
            </a:r>
            <a:r>
              <a:rPr lang="de-CH" baseline="0" dirty="0" smtClean="0"/>
              <a:t> </a:t>
            </a:r>
            <a:r>
              <a:rPr lang="de-CH" baseline="0" dirty="0" smtClean="0"/>
              <a:t>2013 </a:t>
            </a:r>
            <a:r>
              <a:rPr lang="de-CH" baseline="0" dirty="0" smtClean="0"/>
              <a:t>und hat «nur» noch 4’204 Wörter (aber dafür 9 weiterführende Links was die Sache zwar übersichtlicher, aber unzählbar macht. Die Unterkapitel werden teilweise fleissiger aktualisiert und ich schätze </a:t>
            </a:r>
            <a:r>
              <a:rPr lang="de-CH" baseline="0" dirty="0" err="1" smtClean="0"/>
              <a:t>insgesammt</a:t>
            </a:r>
            <a:r>
              <a:rPr lang="de-CH" baseline="0" dirty="0" smtClean="0"/>
              <a:t> umfasst die die AGB </a:t>
            </a:r>
            <a:r>
              <a:rPr lang="de-CH" b="1" baseline="0" dirty="0" smtClean="0"/>
              <a:t>25’000</a:t>
            </a:r>
            <a:r>
              <a:rPr lang="de-CH" baseline="0" dirty="0" smtClean="0"/>
              <a:t> Wörter</a:t>
            </a:r>
            <a:r>
              <a:rPr lang="de-CH" dirty="0"/>
              <a:t>).</a:t>
            </a:r>
            <a:br>
              <a:rPr lang="de-CH" dirty="0"/>
            </a:br>
            <a:r>
              <a:rPr lang="de-CH" dirty="0"/>
              <a:t>«Der Fall mit den </a:t>
            </a:r>
            <a:r>
              <a:rPr lang="de-CH" b="1" dirty="0" err="1"/>
              <a:t>Photos</a:t>
            </a:r>
            <a:r>
              <a:rPr lang="de-CH" b="1" dirty="0"/>
              <a:t> = Facebook </a:t>
            </a:r>
            <a:r>
              <a:rPr lang="de-CH" dirty="0"/>
              <a:t>besitzt die rechte</a:t>
            </a:r>
            <a:r>
              <a:rPr lang="de-CH" dirty="0" smtClean="0"/>
              <a:t>»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dirty="0" smtClean="0"/>
              <a:t>Lustige Anmerkung: Es gibt Lesezirkel und sogar ein </a:t>
            </a:r>
            <a:r>
              <a:rPr lang="de-CH" dirty="0" err="1" smtClean="0"/>
              <a:t>Youtube</a:t>
            </a:r>
            <a:r>
              <a:rPr lang="de-CH" baseline="0" dirty="0" smtClean="0"/>
              <a:t> Channel «Literarische Auslese» der z.B. eine Lesung  der Facebook Nutzungsbedingungen veranstaltet.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Einstellungen: 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baseline="0" dirty="0" smtClean="0"/>
              <a:t>Sichtbarkeit Standard: </a:t>
            </a:r>
            <a:r>
              <a:rPr lang="de-CH" b="1" baseline="0" dirty="0" smtClean="0"/>
              <a:t>Öffentlich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baseline="0" dirty="0" smtClean="0"/>
              <a:t>Facebook setzt teilweise Einstellungen beim Update zurück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b="1" baseline="0" dirty="0" smtClean="0"/>
              <a:t>Markieren</a:t>
            </a:r>
            <a:r>
              <a:rPr lang="de-CH" baseline="0" dirty="0" smtClean="0"/>
              <a:t> mit Text auf </a:t>
            </a:r>
            <a:r>
              <a:rPr lang="de-CH" baseline="0" dirty="0" err="1" smtClean="0"/>
              <a:t>Photo</a:t>
            </a:r>
            <a:endParaRPr lang="de-CH" baseline="0" dirty="0" smtClean="0"/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Drittanbieter: </a:t>
            </a:r>
            <a:r>
              <a:rPr lang="de-CH" baseline="0" dirty="0" err="1" smtClean="0"/>
              <a:t>FarmVill</a:t>
            </a:r>
            <a:r>
              <a:rPr lang="de-CH" baseline="0" dirty="0" smtClean="0"/>
              <a:t> und Co erhalten </a:t>
            </a:r>
            <a:r>
              <a:rPr lang="de-CH" dirty="0"/>
              <a:t>E</a:t>
            </a:r>
            <a:r>
              <a:rPr lang="de-CH" baseline="0" dirty="0" smtClean="0"/>
              <a:t>insicht in deine Daten</a:t>
            </a:r>
            <a:r>
              <a:rPr lang="de-CH" dirty="0" smtClean="0"/>
              <a:t> </a:t>
            </a:r>
            <a:r>
              <a:rPr lang="de-CH" dirty="0"/>
              <a:t>a</a:t>
            </a:r>
            <a:r>
              <a:rPr lang="de-CH" baseline="0" dirty="0" smtClean="0"/>
              <a:t>ber auch </a:t>
            </a:r>
            <a:r>
              <a:rPr lang="de-CH" b="1" baseline="0" dirty="0" err="1" smtClean="0"/>
              <a:t>Suchmachinen</a:t>
            </a:r>
            <a:r>
              <a:rPr lang="de-CH" baseline="0" dirty="0" smtClean="0"/>
              <a:t> und andere «</a:t>
            </a:r>
            <a:r>
              <a:rPr lang="de-CH" b="1" baseline="0" dirty="0" smtClean="0"/>
              <a:t>Bots</a:t>
            </a:r>
            <a:r>
              <a:rPr lang="de-CH" baseline="0" dirty="0" smtClean="0"/>
              <a:t>»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Drittpersonen: Sichtbarkeit = Jeder kann dich anschauen und beurteilen (= Deine </a:t>
            </a:r>
            <a:r>
              <a:rPr lang="de-CH" baseline="0" dirty="0" err="1" smtClean="0"/>
              <a:t>Likes</a:t>
            </a:r>
            <a:r>
              <a:rPr lang="de-CH" baseline="0" dirty="0" smtClean="0"/>
              <a:t> lassen ein Profil zu).</a:t>
            </a:r>
            <a:r>
              <a:rPr lang="de-CH" dirty="0" smtClean="0"/>
              <a:t> Mobbing/Stalking</a:t>
            </a:r>
            <a:endParaRPr lang="de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95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Warum lohnt es sich, vorsichtig mit persönlichen</a:t>
            </a:r>
            <a:r>
              <a:rPr lang="de-CH" baseline="0" dirty="0" smtClean="0"/>
              <a:t> Daten umzugehen: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Nicht nur «Freunde» sind mein Publikum: </a:t>
            </a:r>
            <a:r>
              <a:rPr lang="de-CH" b="1" baseline="0" dirty="0" smtClean="0"/>
              <a:t>Weniger gut gesonnene Personen</a:t>
            </a:r>
            <a:r>
              <a:rPr lang="de-CH" baseline="0" dirty="0" smtClean="0"/>
              <a:t> oder </a:t>
            </a:r>
            <a:r>
              <a:rPr lang="de-CH" b="1" dirty="0"/>
              <a:t>U</a:t>
            </a:r>
            <a:r>
              <a:rPr lang="de-CH" b="1" baseline="0" dirty="0" smtClean="0"/>
              <a:t>nbekannte</a:t>
            </a:r>
            <a:r>
              <a:rPr lang="de-CH" baseline="0" dirty="0" smtClean="0"/>
              <a:t> könnten ihre Daten einsehen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Cybermobbing: Zweckentfremdung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Meinungswechsel: Worauf sie </a:t>
            </a:r>
            <a:r>
              <a:rPr lang="de-CH" b="1" baseline="0" dirty="0" smtClean="0"/>
              <a:t>heute stolz</a:t>
            </a:r>
            <a:r>
              <a:rPr lang="de-CH" baseline="0" dirty="0" smtClean="0"/>
              <a:t> sind, kann ihnen in einigen Jahren sehr </a:t>
            </a:r>
            <a:r>
              <a:rPr lang="de-CH" b="1" baseline="0" dirty="0" smtClean="0"/>
              <a:t>unangenehm</a:t>
            </a:r>
            <a:r>
              <a:rPr lang="de-CH" dirty="0" smtClean="0"/>
              <a:t> </a:t>
            </a:r>
            <a:r>
              <a:rPr lang="de-CH" baseline="0" dirty="0" smtClean="0"/>
              <a:t>oder </a:t>
            </a:r>
            <a:r>
              <a:rPr lang="de-CH" b="1" baseline="0" dirty="0" smtClean="0"/>
              <a:t>peinlich</a:t>
            </a:r>
            <a:r>
              <a:rPr lang="de-CH" baseline="0" dirty="0" smtClean="0"/>
              <a:t> sein. Das Internet vergisst nie.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Meinungsbildung: Mithilfe ihrer Angaben zu Hobbys, Vorlieben, Freunden, politischen Meinungen etc. könnten sich Bekannte oder Geschäftspartner ein </a:t>
            </a:r>
            <a:r>
              <a:rPr lang="de-CH" b="1" baseline="0" dirty="0" smtClean="0"/>
              <a:t>umfassendes oder einseitiges </a:t>
            </a:r>
            <a:r>
              <a:rPr lang="de-CH" baseline="0" dirty="0" smtClean="0"/>
              <a:t>Bild bilden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Datensicherheit: Computer sind niemals sicher. Immer wieder tauchen Meldungen über Pannen auf, durch die der unerlaubte Zugriff Dritter auf Nutzerdaten in Sozialen Netzwerken möglich wurde. So konnten die Foto-Sammlungen von tausenden </a:t>
            </a:r>
            <a:r>
              <a:rPr lang="de-CH" b="1" baseline="0" dirty="0" err="1" smtClean="0"/>
              <a:t>MySpace</a:t>
            </a:r>
            <a:r>
              <a:rPr lang="de-CH" b="1" baseline="0" dirty="0" smtClean="0"/>
              <a:t>-Nutzern</a:t>
            </a:r>
            <a:r>
              <a:rPr lang="de-CH" baseline="0" dirty="0" smtClean="0"/>
              <a:t> über Tauschbörsen heruntergeladen oder Nutzerprofile von Facebook gekauft werden. Im Februar 2007 wurden bei einem Hackerangriff auf </a:t>
            </a:r>
            <a:r>
              <a:rPr lang="de-CH" b="1" baseline="0" dirty="0" err="1" smtClean="0"/>
              <a:t>StudiVZ</a:t>
            </a:r>
            <a:r>
              <a:rPr lang="de-CH" baseline="0" dirty="0" smtClean="0"/>
              <a:t> E-Mail-Adressen und </a:t>
            </a:r>
            <a:r>
              <a:rPr lang="de-CH" b="1" baseline="0" dirty="0" smtClean="0"/>
              <a:t>Zugangsdaten</a:t>
            </a:r>
            <a:r>
              <a:rPr lang="de-CH" baseline="0" dirty="0" smtClean="0"/>
              <a:t> ausgelesen. </a:t>
            </a:r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r>
              <a:rPr lang="de-CH" baseline="0" dirty="0" smtClean="0"/>
              <a:t>Beispiele:</a:t>
            </a:r>
          </a:p>
          <a:p>
            <a:pPr marL="185715" indent="-185715">
              <a:buFontTx/>
              <a:buChar char="-"/>
            </a:pPr>
            <a:r>
              <a:rPr lang="de-CH" b="1" baseline="0" dirty="0" smtClean="0"/>
              <a:t>Partyfotos</a:t>
            </a:r>
            <a:r>
              <a:rPr lang="de-CH" baseline="0" dirty="0" smtClean="0"/>
              <a:t>: Arbeitgeber findet Partyfotos. Und nicht nur die eigenen. «Markierfunktion» </a:t>
            </a:r>
          </a:p>
          <a:p>
            <a:pPr marL="185715" indent="-185715">
              <a:buFontTx/>
              <a:buChar char="-"/>
            </a:pPr>
            <a:r>
              <a:rPr lang="de-CH" b="1" baseline="0" dirty="0" smtClean="0"/>
              <a:t>Cyber-Stalking/</a:t>
            </a:r>
            <a:r>
              <a:rPr lang="de-CH" b="1" baseline="0" dirty="0" err="1" smtClean="0"/>
              <a:t>Mopping</a:t>
            </a:r>
            <a:r>
              <a:rPr lang="de-CH" baseline="0" dirty="0" smtClean="0"/>
              <a:t>: Über die Informationen auf dem Profil können </a:t>
            </a:r>
            <a:r>
              <a:rPr lang="de-CH" dirty="0"/>
              <a:t>R</a:t>
            </a:r>
            <a:r>
              <a:rPr lang="de-CH" baseline="0" dirty="0" smtClean="0"/>
              <a:t>ückschlüsse auf die Person/Adresse und Telefonnummer gemacht werden (ohne das letztere Bekannt sind)</a:t>
            </a:r>
          </a:p>
          <a:p>
            <a:pPr marL="185715" indent="-185715">
              <a:buFontTx/>
              <a:buChar char="-"/>
            </a:pPr>
            <a:r>
              <a:rPr lang="de-CH" b="1" baseline="0" dirty="0" smtClean="0"/>
              <a:t>Zweckentfremdung</a:t>
            </a:r>
            <a:r>
              <a:rPr lang="de-CH" baseline="0" dirty="0" smtClean="0"/>
              <a:t> von Fotos: Werbezwecken, um </a:t>
            </a:r>
            <a:r>
              <a:rPr lang="de-CH" baseline="0" dirty="0" err="1" smtClean="0"/>
              <a:t>Fake</a:t>
            </a:r>
            <a:r>
              <a:rPr lang="de-CH" baseline="0" dirty="0" smtClean="0"/>
              <a:t>-Profile anzulegen, </a:t>
            </a:r>
          </a:p>
          <a:p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0419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Immer überlegen, wo ich Daten preisgebe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Bevor ich etwas veröffentliche, die Veröffentlichung hinterfragen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Das Urheberecht spielt auch eine Rolle. In der Schweiz eher weniger aber in Deutschland gibt es sogenannte «</a:t>
            </a:r>
            <a:r>
              <a:rPr lang="de-CH" b="1" dirty="0" smtClean="0"/>
              <a:t>Abmahnungswellen</a:t>
            </a:r>
            <a:r>
              <a:rPr lang="de-CH" dirty="0" smtClean="0"/>
              <a:t>». Publizieren Bilder und wenn diese verwendet werden, werden die Nutzer gebüsst. 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Sichere PW / Malware: Umgebung</a:t>
            </a:r>
            <a:r>
              <a:rPr lang="de-CH" baseline="0" dirty="0" smtClean="0"/>
              <a:t> = «</a:t>
            </a:r>
            <a:r>
              <a:rPr lang="de-CH" dirty="0" smtClean="0"/>
              <a:t>Computer regelmässig nach </a:t>
            </a:r>
            <a:r>
              <a:rPr lang="de-CH" b="1" dirty="0" smtClean="0"/>
              <a:t>Viren/Malware </a:t>
            </a:r>
            <a:r>
              <a:rPr lang="de-CH" dirty="0" smtClean="0"/>
              <a:t>durchsuchen und aktualisieren» Dies gilt auch für </a:t>
            </a:r>
            <a:r>
              <a:rPr lang="de-CH" b="1" dirty="0" smtClean="0"/>
              <a:t>Internetkaffees</a:t>
            </a:r>
            <a:r>
              <a:rPr lang="de-CH" baseline="0" dirty="0" smtClean="0"/>
              <a:t> usw.. -&gt; Wer mehrere Webseiten (wird wohl der Fall sein), soll auch immer </a:t>
            </a:r>
            <a:r>
              <a:rPr lang="de-CH" b="1" baseline="0" dirty="0" smtClean="0"/>
              <a:t>unterschiedliche Passwörter</a:t>
            </a:r>
            <a:r>
              <a:rPr lang="de-CH" baseline="0" dirty="0" smtClean="0"/>
              <a:t> verwenden. Passwörter nicht nach </a:t>
            </a:r>
            <a:r>
              <a:rPr lang="de-CH" dirty="0"/>
              <a:t>K</a:t>
            </a:r>
            <a:r>
              <a:rPr lang="de-CH" baseline="0" dirty="0" smtClean="0"/>
              <a:t>omplexität sondern nach länge wählen (=Sätze). 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baseline="0" dirty="0" smtClean="0"/>
              <a:t>Berufliches und Privates trennen (</a:t>
            </a:r>
            <a:r>
              <a:rPr lang="de-CH" baseline="0" dirty="0" err="1" smtClean="0"/>
              <a:t>Xing</a:t>
            </a:r>
            <a:r>
              <a:rPr lang="de-CH" baseline="0" dirty="0" smtClean="0"/>
              <a:t>=Berufliches / Facebook = Privates)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Profil falls ungepflegt, löschen</a:t>
            </a:r>
            <a:endParaRPr lang="de-CH" baseline="0" dirty="0" smtClean="0"/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baseline="0" dirty="0" smtClean="0"/>
              <a:t>Mobbing/Stalking: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baseline="0" dirty="0" smtClean="0"/>
              <a:t>Mobbing oder Cybermobbing meint </a:t>
            </a: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Beleidigen, Bedrohen, Ausgrenzen</a:t>
            </a:r>
            <a:r>
              <a:rPr lang="de-CH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oder</a:t>
            </a: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Blossstellen.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Stalking: meint Verfolgen und Belästigen,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Geeigneter Umgang: </a:t>
            </a:r>
          </a:p>
          <a:p>
            <a:pPr marL="742859" lvl="1" indent="-247620">
              <a:buFont typeface="+mj-lt"/>
              <a:buAutoNum type="arabicPeriod"/>
              <a:defRPr/>
            </a:pP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 reagieren / Benutzer blocken </a:t>
            </a:r>
          </a:p>
          <a:p>
            <a:pPr marL="742859" lvl="1" indent="-247620">
              <a:buFont typeface="+mj-lt"/>
              <a:buAutoNum type="arabicPeriod"/>
              <a:defRPr/>
            </a:pP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Informationen sammeln (Printscreen machen)</a:t>
            </a:r>
            <a:r>
              <a:rPr lang="de-CH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742859" lvl="1" indent="-247620">
              <a:buFont typeface="+mj-lt"/>
              <a:buAutoNum type="arabicPeriod"/>
              <a:defRPr/>
            </a:pPr>
            <a:r>
              <a:rPr lang="de-CH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Eltern/Lehrer oder die Polizei per Anzeige informieren</a:t>
            </a:r>
          </a:p>
          <a:p>
            <a:pPr marL="247620" indent="-247620">
              <a:buFont typeface="Arial" pitchFamily="34" charset="0"/>
              <a:buChar char="•"/>
              <a:defRPr/>
            </a:pPr>
            <a:r>
              <a:rPr lang="de-CH" dirty="0" smtClean="0"/>
              <a:t>Technisch ist das Internet frei aufgebaut – Juristisch jedoch nicht. Daher empfehle ich sich im Netz so zu verhalten, wie in der Öffentlichkeit.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7166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de-CH" dirty="0" smtClean="0"/>
              <a:t>Vor der Veröffentlichung folgende 4 Fragen stellen:</a:t>
            </a:r>
          </a:p>
          <a:p>
            <a:pPr defTabSz="990478">
              <a:defRPr/>
            </a:pPr>
            <a:endParaRPr lang="de-CH" dirty="0" smtClean="0"/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Könnte jemand diese Angaben gegen mich oder zu meinem Nachteil verwenden?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Könnten mir die privaten Informationen zu einem späteren Zeitpunkt peinlich oder unangenehm sein?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Bin ich damit einverstanden, dass mein derzeitiger oder zukünftiger Arbeitgeber, Lehrmeister, </a:t>
            </a:r>
            <a:r>
              <a:rPr lang="de-CH" dirty="0" smtClean="0"/>
              <a:t>Lehrer etc</a:t>
            </a:r>
            <a:r>
              <a:rPr lang="de-CH" dirty="0" smtClean="0"/>
              <a:t>. diese Informationen sieht?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Könnte eine Veröffentlichung für eine andere Person Nachteile zur Folge haben?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1638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Was kann ich voreinstellen, damit ich zu einem gewissen grad Privatsphäre in Facebook habe.</a:t>
            </a:r>
          </a:p>
          <a:p>
            <a:endParaRPr lang="de-CH" dirty="0"/>
          </a:p>
          <a:p>
            <a:r>
              <a:rPr lang="de-CH" dirty="0" smtClean="0"/>
              <a:t>Meine Empfehlungen: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Wichtigste Mittel für die Privatsphäre</a:t>
            </a:r>
          </a:p>
          <a:p>
            <a:pPr>
              <a:defRPr/>
            </a:pPr>
            <a:endParaRPr lang="de-CH" dirty="0" smtClean="0"/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b="1" dirty="0" smtClean="0"/>
              <a:t>Listen = Gruppen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Standard: «Freunde» und «Öffentlich»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Freunde/Bekannte/Firma/</a:t>
            </a:r>
            <a:r>
              <a:rPr lang="de-CH" dirty="0" err="1" smtClean="0"/>
              <a:t>Verwante</a:t>
            </a:r>
            <a:r>
              <a:rPr lang="de-CH" dirty="0" smtClean="0"/>
              <a:t> oder Alles / Eingeschränkt / Nichts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Nur ich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Damit lasen sich Grundeinstellungen tätigen aber auch bei jedem Kommentar/Beitrag spezifisch Gruppen </a:t>
            </a:r>
            <a:r>
              <a:rPr lang="de-CH" dirty="0" smtClean="0"/>
              <a:t>berechtigen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Nicht vergessen: Jede Liste erhält jeweils +1 Person… nämlich Facebook selber</a:t>
            </a:r>
            <a:r>
              <a:rPr lang="de-CH" baseline="0" dirty="0" smtClean="0"/>
              <a:t> (die sehen natürlich alles)</a:t>
            </a:r>
            <a:endParaRPr lang="de-CH" dirty="0" smtClean="0"/>
          </a:p>
          <a:p>
            <a:pPr marL="495239" lvl="1"/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Beispiel Grundeinstellungen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Ist es nötig, </a:t>
            </a:r>
            <a:r>
              <a:rPr lang="de-CH" dirty="0" err="1" smtClean="0"/>
              <a:t>z.b.</a:t>
            </a:r>
            <a:r>
              <a:rPr lang="de-CH" dirty="0" smtClean="0"/>
              <a:t> Politische/Religiöse Ansichten anzuzeigen?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Daten Reduktion betrifft auch die «I</a:t>
            </a:r>
            <a:r>
              <a:rPr lang="de-CH" baseline="0" dirty="0" smtClean="0"/>
              <a:t> </a:t>
            </a:r>
            <a:r>
              <a:rPr lang="de-CH" dirty="0" err="1" smtClean="0"/>
              <a:t>Likes</a:t>
            </a:r>
            <a:r>
              <a:rPr lang="de-CH" dirty="0" smtClean="0"/>
              <a:t>»: Beispiel «Fussballclubs» «Fernsehsendungen»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Problem: Umfassende </a:t>
            </a:r>
            <a:r>
              <a:rPr lang="de-CH" b="1" dirty="0" smtClean="0"/>
              <a:t>Profilbildung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Wenn man es </a:t>
            </a:r>
            <a:r>
              <a:rPr lang="de-CH" dirty="0" smtClean="0"/>
              <a:t>trotzdem </a:t>
            </a:r>
            <a:r>
              <a:rPr lang="de-CH" dirty="0" smtClean="0"/>
              <a:t>haben will, empfehle ich, dies nur für «enge Freunde» anzuzeigen.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Netzwerke löschen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Kontoverknüpfungen z.B. mit Google </a:t>
            </a:r>
            <a:r>
              <a:rPr lang="de-CH" dirty="0" err="1" smtClean="0"/>
              <a:t>usw</a:t>
            </a:r>
            <a:r>
              <a:rPr lang="de-CH" dirty="0" smtClean="0"/>
              <a:t>… aufheben und nicht nutzen. (beispielsweise bieten immer mehr Webseiten z.B. </a:t>
            </a:r>
            <a:r>
              <a:rPr lang="de-CH" b="1" dirty="0" smtClean="0"/>
              <a:t>20min/Blick.ch </a:t>
            </a:r>
            <a:r>
              <a:rPr lang="de-CH" dirty="0" smtClean="0"/>
              <a:t>die Möglichkeit, sich über den Facebook Account einzuloggen. Davon rate ich dringend 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Basierend auf unserer Umfrage, haben wir uns auf das Thema «Facebook» festgelegt &lt;- Dies steht aber auch stellvertretend für alle anderen Sozialen Netzwerke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5898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Neue Url: https://www.facebook.com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Bei mir sind es hier nur 4 aber wenn man jedes Spiel und jede Anwendungseinladung der Freunde installiert, gibt es hier teilweise gigantische Listen. Und alle haben zugriff auf deine Daten und die Daten deiner Freunde (*Option)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Datensammler! </a:t>
            </a:r>
            <a:r>
              <a:rPr lang="de-CH" dirty="0" err="1" smtClean="0"/>
              <a:t>Wegdamit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Adressbuch </a:t>
            </a:r>
            <a:r>
              <a:rPr lang="de-CH" dirty="0"/>
              <a:t>K</a:t>
            </a:r>
            <a:r>
              <a:rPr lang="de-CH" dirty="0" smtClean="0"/>
              <a:t>opie bei Facebook löschen.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300" dirty="0"/>
              <a:t>Der beste Schutz für die eigene Privatsphäre = Löschen! Facebook ist davon nicht Fan. Daher wird diese Option versteckt!</a:t>
            </a:r>
          </a:p>
          <a:p>
            <a:endParaRPr lang="de-CH" dirty="0"/>
          </a:p>
          <a:p>
            <a:r>
              <a:rPr lang="de-CH" sz="1300" dirty="0"/>
              <a:t>Unterschied zu «Deaktivieren» (in den Optionen)</a:t>
            </a:r>
          </a:p>
          <a:p>
            <a:endParaRPr lang="de-CH" sz="1300" dirty="0"/>
          </a:p>
          <a:p>
            <a:r>
              <a:rPr lang="de-CH" sz="1300" dirty="0"/>
              <a:t>Diesen Link </a:t>
            </a:r>
            <a:r>
              <a:rPr lang="de-CH" sz="1300" b="1" dirty="0"/>
              <a:t>versteckt</a:t>
            </a:r>
            <a:r>
              <a:rPr lang="de-CH" sz="1300" dirty="0"/>
              <a:t> Facebook im Bereich </a:t>
            </a:r>
            <a:r>
              <a:rPr lang="de-CH" sz="1300" i="1" dirty="0"/>
              <a:t>Hilfe</a:t>
            </a:r>
            <a:r>
              <a:rPr lang="de-CH" sz="1300" dirty="0"/>
              <a:t>. Dort müssen Nutzer nach </a:t>
            </a:r>
            <a:r>
              <a:rPr lang="de-CH" sz="1300" i="1" dirty="0"/>
              <a:t>Konto </a:t>
            </a:r>
            <a:r>
              <a:rPr lang="de-CH" sz="1300" i="1" dirty="0" smtClean="0"/>
              <a:t>löschen </a:t>
            </a:r>
            <a:r>
              <a:rPr lang="de-CH" sz="1300" i="0" dirty="0" smtClean="0"/>
              <a:t>suchen</a:t>
            </a:r>
            <a:endParaRPr lang="de-CH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495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6819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25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51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r>
              <a:rPr lang="de-CH" sz="1300" b="1" dirty="0"/>
              <a:t>Web 2.0</a:t>
            </a:r>
            <a:r>
              <a:rPr lang="de-CH" sz="1300" dirty="0"/>
              <a:t>: Meint die Interaktivität mit Webseiten (Mitmachweb)</a:t>
            </a:r>
          </a:p>
          <a:p>
            <a:pPr marL="185715" indent="-185715">
              <a:buFontTx/>
              <a:buChar char="-"/>
            </a:pPr>
            <a:r>
              <a:rPr lang="de-CH" sz="1300" b="1" dirty="0"/>
              <a:t>Soziale Netzwerke</a:t>
            </a:r>
            <a:r>
              <a:rPr lang="de-CH" sz="1300" dirty="0"/>
              <a:t>: Meint eine lose Verbindung von Menschen in einer </a:t>
            </a:r>
            <a:r>
              <a:rPr lang="de-CH" sz="1300" b="1" dirty="0"/>
              <a:t>Netzgemeinschaft</a:t>
            </a:r>
            <a:r>
              <a:rPr lang="de-CH" sz="1300" dirty="0"/>
              <a:t> zum Zweck der Kommunikation oder zum «</a:t>
            </a:r>
            <a:r>
              <a:rPr lang="de-CH" sz="1300" dirty="0" err="1"/>
              <a:t>Sharen</a:t>
            </a:r>
            <a:r>
              <a:rPr lang="de-CH" sz="1300" dirty="0"/>
              <a:t>» von Inhalten. Dies reichen von last.fm (einem Musikdienst für Musikfreunde) bis zu grossen Plattformen die viele Zwecke vereinen (wie z.B. Facebook)</a:t>
            </a:r>
          </a:p>
          <a:p>
            <a:pPr marL="185715" indent="-185715">
              <a:buFontTx/>
              <a:buChar char="-"/>
            </a:pPr>
            <a:r>
              <a:rPr lang="de-CH" sz="1300" dirty="0"/>
              <a:t>Für jede Zielgruppe gibt es inzwischen eigene soziale Netzwerke –über </a:t>
            </a:r>
            <a:r>
              <a:rPr lang="de-CH" sz="1300" b="1" dirty="0"/>
              <a:t>700</a:t>
            </a:r>
            <a:r>
              <a:rPr lang="de-CH" sz="1300" dirty="0"/>
              <a:t> Weltweit!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948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Ich unterscheide generell nach </a:t>
            </a:r>
            <a:r>
              <a:rPr lang="de-CH" b="1" dirty="0" smtClean="0"/>
              <a:t>4 Kriterien</a:t>
            </a:r>
            <a:r>
              <a:rPr lang="de-CH" dirty="0" smtClean="0"/>
              <a:t>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Inhaltsspezifische Netzwerke</a:t>
            </a:r>
            <a:r>
              <a:rPr lang="de-CH" dirty="0" smtClean="0"/>
              <a:t>: Teilen von Fotos,</a:t>
            </a:r>
            <a:r>
              <a:rPr lang="de-CH" baseline="0" dirty="0" smtClean="0"/>
              <a:t> Texten, Musik oder Videos (Beispiel: Flicker, Last.fm, Twitter, </a:t>
            </a:r>
            <a:r>
              <a:rPr lang="de-CH" baseline="0" dirty="0" err="1" smtClean="0"/>
              <a:t>Youtube</a:t>
            </a:r>
            <a:r>
              <a:rPr lang="de-CH" baseline="0" dirty="0" smtClean="0"/>
              <a:t>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baseline="0" dirty="0" smtClean="0"/>
              <a:t>Themenspezifische Netzwerke:</a:t>
            </a:r>
            <a:r>
              <a:rPr lang="de-CH" baseline="0" dirty="0" smtClean="0"/>
              <a:t> </a:t>
            </a:r>
            <a:r>
              <a:rPr lang="de-CH" dirty="0" err="1"/>
              <a:t>YahooQuestion</a:t>
            </a:r>
            <a:r>
              <a:rPr lang="de-CH" dirty="0"/>
              <a:t> für </a:t>
            </a:r>
            <a:r>
              <a:rPr lang="de-CH" dirty="0" smtClean="0"/>
              <a:t>Fragen, Seniorkom.at </a:t>
            </a:r>
            <a:r>
              <a:rPr lang="de-CH" baseline="0" dirty="0" smtClean="0"/>
              <a:t>für Senioren</a:t>
            </a:r>
            <a:r>
              <a:rPr lang="de-CH" dirty="0" smtClean="0"/>
              <a:t>, </a:t>
            </a:r>
            <a:r>
              <a:rPr lang="de-CH" dirty="0" err="1" smtClean="0"/>
              <a:t>SchülerVZ</a:t>
            </a:r>
            <a:r>
              <a:rPr lang="de-CH" dirty="0" smtClean="0"/>
              <a:t> für Schüler, </a:t>
            </a:r>
            <a:r>
              <a:rPr lang="de-CH" dirty="0" err="1" smtClean="0"/>
              <a:t>usw</a:t>
            </a:r>
            <a:r>
              <a:rPr lang="de-CH" dirty="0" smtClean="0"/>
              <a:t>…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/>
              <a:t>Business Netzwerke</a:t>
            </a:r>
            <a:r>
              <a:rPr lang="de-CH" dirty="0"/>
              <a:t>: Geschäftsbeziehungen und beruflicher Austausch (Beispiel: </a:t>
            </a:r>
            <a:r>
              <a:rPr lang="de-CH" dirty="0" err="1"/>
              <a:t>Xing</a:t>
            </a:r>
            <a:r>
              <a:rPr lang="de-CH" dirty="0"/>
              <a:t>, </a:t>
            </a:r>
            <a:r>
              <a:rPr lang="de-CH" dirty="0" err="1" smtClean="0"/>
              <a:t>Linkedin</a:t>
            </a:r>
            <a:r>
              <a:rPr lang="de-CH" dirty="0" smtClean="0"/>
              <a:t>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Umfassende soziale</a:t>
            </a:r>
            <a:r>
              <a:rPr lang="de-CH" b="1" baseline="0" dirty="0" smtClean="0"/>
              <a:t> Netzwerke:</a:t>
            </a:r>
            <a:r>
              <a:rPr lang="de-CH" baseline="0" dirty="0" smtClean="0"/>
              <a:t> («</a:t>
            </a:r>
            <a:r>
              <a:rPr lang="de-CH" b="1" baseline="0" dirty="0" smtClean="0"/>
              <a:t>Generalisten</a:t>
            </a:r>
            <a:r>
              <a:rPr lang="de-CH" baseline="0" dirty="0" smtClean="0"/>
              <a:t>») die alles vereinen: Facebook</a:t>
            </a:r>
            <a:r>
              <a:rPr lang="de-CH" dirty="0" smtClean="0"/>
              <a:t> und </a:t>
            </a:r>
            <a:r>
              <a:rPr lang="de-CH" baseline="0" dirty="0" smtClean="0"/>
              <a:t>Google+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39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Jugendschutz:</a:t>
            </a:r>
          </a:p>
          <a:p>
            <a:r>
              <a:rPr lang="de-CH" dirty="0" smtClean="0"/>
              <a:t>Im Rahmen der EU-</a:t>
            </a:r>
            <a:r>
              <a:rPr lang="de-CH" dirty="0" err="1" smtClean="0"/>
              <a:t>Richtlinen</a:t>
            </a:r>
            <a:r>
              <a:rPr lang="de-CH" dirty="0" smtClean="0"/>
              <a:t> gibt’s</a:t>
            </a:r>
            <a:r>
              <a:rPr lang="de-CH" baseline="0" dirty="0" smtClean="0"/>
              <a:t> für die Sozialen Netzwerke eine «</a:t>
            </a:r>
            <a:r>
              <a:rPr lang="de-CH" b="1" baseline="0" dirty="0" smtClean="0"/>
              <a:t>Selbstverpflichtungserklärung</a:t>
            </a:r>
            <a:r>
              <a:rPr lang="de-CH" baseline="0" dirty="0" smtClean="0"/>
              <a:t>» die für einen besseren Schutz von Kindern eingeführt wurde. Vor allem Kinder tun sich schwer, den </a:t>
            </a:r>
            <a:r>
              <a:rPr lang="de-CH" b="1" baseline="0" dirty="0" smtClean="0"/>
              <a:t>Wert ihrer persönlichen Daten</a:t>
            </a:r>
            <a:r>
              <a:rPr lang="de-CH" baseline="0" dirty="0" smtClean="0"/>
              <a:t> richtig einzuschätzen. </a:t>
            </a:r>
          </a:p>
          <a:p>
            <a:r>
              <a:rPr lang="de-CH" baseline="0" dirty="0" smtClean="0"/>
              <a:t>Geprüft werden diese Daten jedoch nicht über ID oder andere Ausweispapiere. </a:t>
            </a:r>
            <a:r>
              <a:rPr lang="de-CH" dirty="0" smtClean="0"/>
              <a:t>D.h. 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baseline="0" dirty="0" smtClean="0"/>
              <a:t>Eltern</a:t>
            </a:r>
            <a:r>
              <a:rPr lang="de-CH" baseline="0" dirty="0" smtClean="0"/>
              <a:t> gefordert</a:t>
            </a:r>
            <a:r>
              <a:rPr lang="de-CH" dirty="0" smtClean="0"/>
              <a:t> den Umgang mit den Netzwerken zu prüfen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die </a:t>
            </a:r>
            <a:r>
              <a:rPr lang="de-CH" b="1" dirty="0" smtClean="0"/>
              <a:t>Schulen</a:t>
            </a:r>
            <a:r>
              <a:rPr lang="de-CH" dirty="0" smtClean="0"/>
              <a:t> hinsichtlich der </a:t>
            </a:r>
            <a:r>
              <a:rPr lang="de-CH" b="1" dirty="0" smtClean="0"/>
              <a:t>Medienkompetenz</a:t>
            </a:r>
          </a:p>
          <a:p>
            <a:endParaRPr lang="de-CH" dirty="0" smtClean="0"/>
          </a:p>
          <a:p>
            <a:r>
              <a:rPr lang="de-CH" b="1" dirty="0" smtClean="0"/>
              <a:t>Facebook: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Registrierte n</a:t>
            </a:r>
            <a:r>
              <a:rPr lang="de-CH" b="1" dirty="0" smtClean="0"/>
              <a:t>icht gleich aktive</a:t>
            </a:r>
            <a:r>
              <a:rPr lang="de-CH" dirty="0" smtClean="0"/>
              <a:t> Benutzer. Bei Facebook ist nur die Zahl der aktiven Benutzer pro Monat (also mind. 1 mal im Monat @Facebook) bekannt (Dezember 2011). Es wird spekuliert,</a:t>
            </a:r>
            <a:r>
              <a:rPr lang="de-CH" baseline="0" dirty="0" smtClean="0"/>
              <a:t> dass ca. 50% der Accounts inaktiv sind. D.h. es würden fast 1.7 Milliarden Facebook Accounts existieren.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baseline="0" dirty="0" smtClean="0"/>
              <a:t>Transparenz</a:t>
            </a:r>
            <a:r>
              <a:rPr lang="de-CH" baseline="0" dirty="0" smtClean="0"/>
              <a:t> bei Facebook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Für die Schweiz gibt es 2.8 Millionen Accounts (Aktueller Stand)</a:t>
            </a:r>
            <a:endParaRPr lang="de-CH" baseline="0" dirty="0" smtClean="0"/>
          </a:p>
          <a:p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078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Ähnelt der Statistik</a:t>
            </a:r>
            <a:r>
              <a:rPr lang="de-CH" dirty="0" smtClean="0"/>
              <a:t> für Amerika und Deutschland stark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Die grösste Gruppe sind </a:t>
            </a:r>
            <a:r>
              <a:rPr lang="de-CH" b="1" dirty="0" smtClean="0"/>
              <a:t>18-25 Jährige</a:t>
            </a:r>
            <a:r>
              <a:rPr lang="de-CH" dirty="0" smtClean="0"/>
              <a:t> die ¼ der </a:t>
            </a:r>
            <a:r>
              <a:rPr lang="de-CH" dirty="0" err="1" smtClean="0"/>
              <a:t>Facebooknutzer</a:t>
            </a:r>
            <a:r>
              <a:rPr lang="de-CH" dirty="0" smtClean="0"/>
              <a:t> ausmachen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Schätzungen nach, gibt es aber insgesamt </a:t>
            </a:r>
            <a:r>
              <a:rPr lang="de-CH" b="1" dirty="0" smtClean="0"/>
              <a:t>7.5 Millionen Nutzer</a:t>
            </a:r>
            <a:r>
              <a:rPr lang="de-CH" dirty="0" smtClean="0"/>
              <a:t> unter 13 Jahre, die einfach eine falsche Altersangabe gemacht haben.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err="1" smtClean="0"/>
              <a:t>Anekdode</a:t>
            </a:r>
            <a:r>
              <a:rPr lang="de-CH" dirty="0" smtClean="0"/>
              <a:t>: 97 jährige hat</a:t>
            </a:r>
            <a:r>
              <a:rPr lang="de-CH" baseline="0" dirty="0" smtClean="0"/>
              <a:t> sich erfolgreich bei Facebook registriert. Programmierer mussten die Eingabefeld </a:t>
            </a:r>
            <a:r>
              <a:rPr lang="de-CH" baseline="0" dirty="0" err="1" smtClean="0"/>
              <a:t>für’s</a:t>
            </a:r>
            <a:r>
              <a:rPr lang="de-CH" baseline="0" dirty="0" smtClean="0"/>
              <a:t> Alter anpassen (das ging nur bis </a:t>
            </a:r>
            <a:r>
              <a:rPr lang="de-CH" b="1" baseline="0" dirty="0" smtClean="0"/>
              <a:t>1920</a:t>
            </a:r>
            <a:r>
              <a:rPr lang="de-CH" baseline="0" dirty="0" smtClean="0"/>
              <a:t>)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1880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Harvard, </a:t>
            </a:r>
            <a:r>
              <a:rPr lang="de-CH" b="1" dirty="0" smtClean="0"/>
              <a:t>Mark Zuckerberg</a:t>
            </a:r>
            <a:r>
              <a:rPr lang="de-CH" dirty="0" smtClean="0"/>
              <a:t>, 2004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Wie eingangs erwähnt: Bei 845 Millionen </a:t>
            </a:r>
            <a:r>
              <a:rPr lang="de-CH" dirty="0"/>
              <a:t>N</a:t>
            </a:r>
            <a:r>
              <a:rPr lang="de-CH" dirty="0" smtClean="0"/>
              <a:t>utzer und geschätzten 50% inaktiven Account heisst das, </a:t>
            </a:r>
            <a:r>
              <a:rPr lang="de-CH" dirty="0" smtClean="0"/>
              <a:t>1.11 </a:t>
            </a:r>
            <a:r>
              <a:rPr lang="de-CH" dirty="0" smtClean="0"/>
              <a:t>Milliarden Accounts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3.7</a:t>
            </a:r>
            <a:r>
              <a:rPr lang="de-CH" baseline="0" dirty="0" smtClean="0"/>
              <a:t> Billionen US $ geschätzt (ne </a:t>
            </a:r>
            <a:r>
              <a:rPr lang="de-CH" b="1" baseline="0" dirty="0" smtClean="0"/>
              <a:t>4 mit 12 nullen</a:t>
            </a:r>
            <a:r>
              <a:rPr lang="de-CH" baseline="0" dirty="0" smtClean="0"/>
              <a:t>)</a:t>
            </a:r>
          </a:p>
          <a:p>
            <a:pPr marL="185715" indent="-185715">
              <a:buFont typeface="Arial" pitchFamily="34" charset="0"/>
              <a:buChar char="•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6861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 hohen Nutzungszahlen von Sozialen Netzwerken und der hohe Marktwert bei Unternehmens-Beteiligungen (z. B. zahlte </a:t>
            </a:r>
            <a:r>
              <a:rPr lang="de-CH" b="1" dirty="0" smtClean="0"/>
              <a:t>Microsoft</a:t>
            </a:r>
            <a:r>
              <a:rPr lang="de-CH" dirty="0" smtClean="0"/>
              <a:t> 2008 für eine 1,6-Prozent-Beteiligung an Facebook 240 Millionen US-Dollar) lassen vermuten, dass der Betrieb von Sozialen Netzwerken ein sehr lukratives Geschäft ist. Bis jetzt ist es den meisten Plattformbetreibern aber noch</a:t>
            </a:r>
            <a:r>
              <a:rPr lang="de-CH" b="1" dirty="0" smtClean="0"/>
              <a:t> nicht gelungen, ein richtig profitables Geschäftsmodell</a:t>
            </a:r>
            <a:r>
              <a:rPr lang="de-CH" dirty="0" smtClean="0"/>
              <a:t> zu entwickeln. Die derzeit gängigsten Ansätze um Einkünfte zu erzielen sind:</a:t>
            </a:r>
          </a:p>
          <a:p>
            <a:pPr marL="185715" indent="-185715">
              <a:buFontTx/>
              <a:buChar char="-"/>
            </a:pPr>
            <a:r>
              <a:rPr lang="de-CH" dirty="0" smtClean="0"/>
              <a:t>Personalisierte Werbung:</a:t>
            </a:r>
            <a:r>
              <a:rPr lang="de-CH" baseline="0" dirty="0" smtClean="0"/>
              <a:t> Da jeder wie bei Facebook </a:t>
            </a:r>
            <a:r>
              <a:rPr lang="de-CH" b="1" baseline="0" dirty="0" smtClean="0"/>
              <a:t>freiwillig</a:t>
            </a:r>
            <a:r>
              <a:rPr lang="de-CH" baseline="0" dirty="0" smtClean="0"/>
              <a:t> seine Vorlieben und Geschmäcke preisgibt, ist dies eine ideale Werbefläche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Kostenpflichtige Features: </a:t>
            </a:r>
            <a:r>
              <a:rPr lang="de-CH" b="1" baseline="0" dirty="0" smtClean="0"/>
              <a:t>Monatsgebühr</a:t>
            </a:r>
            <a:r>
              <a:rPr lang="de-CH" baseline="0" dirty="0" smtClean="0"/>
              <a:t> wie Beispielsweise bei </a:t>
            </a:r>
            <a:r>
              <a:rPr lang="de-CH" baseline="0" dirty="0" err="1" smtClean="0"/>
              <a:t>Xing</a:t>
            </a:r>
            <a:r>
              <a:rPr lang="de-CH" baseline="0" dirty="0" smtClean="0"/>
              <a:t>, damit alle Funktionen genutzt werden können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Gesponserte Profile und Gruppen: Auch eine </a:t>
            </a:r>
            <a:r>
              <a:rPr lang="de-CH" b="1" baseline="0" dirty="0" smtClean="0"/>
              <a:t>Art von Werbung</a:t>
            </a:r>
            <a:r>
              <a:rPr lang="de-CH" baseline="0" dirty="0" smtClean="0"/>
              <a:t> nutzen Unternehmen, wenn sie Seiten und Gruppen betrieben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«Third-Party» Anwendungen: Facebook (Anwendungen) oder bei </a:t>
            </a:r>
            <a:r>
              <a:rPr lang="de-CH" baseline="0" dirty="0" err="1" smtClean="0"/>
              <a:t>MySpace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Widgets</a:t>
            </a:r>
            <a:r>
              <a:rPr lang="de-CH" baseline="0" dirty="0" smtClean="0"/>
              <a:t>). Es wird davon ausgegangen, dass die 3th-Anbieter an die jeweilige Firma z.B. Facebook Geld bezahlen muss damit sie u.a. auch auf die Daten der Person </a:t>
            </a:r>
            <a:r>
              <a:rPr lang="de-CH" b="1" baseline="0" dirty="0" smtClean="0"/>
              <a:t>und deren Freunde (!)</a:t>
            </a:r>
            <a:r>
              <a:rPr lang="de-CH" baseline="0" dirty="0" smtClean="0"/>
              <a:t> zugreifen kann.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Marktforschung: Aufgrund der </a:t>
            </a:r>
            <a:r>
              <a:rPr lang="de-CH" b="1" baseline="0" dirty="0" smtClean="0"/>
              <a:t>detaillierten Profile</a:t>
            </a:r>
            <a:r>
              <a:rPr lang="de-CH" baseline="0" dirty="0" smtClean="0"/>
              <a:t> sind diese für Marktforschungen bestens geeignet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Gewinnbringender Verkauf: Verkauf von </a:t>
            </a:r>
            <a:r>
              <a:rPr lang="de-CH" b="1" baseline="0" dirty="0" err="1" smtClean="0"/>
              <a:t>Instagramm</a:t>
            </a:r>
            <a:r>
              <a:rPr lang="de-CH" baseline="0" dirty="0" smtClean="0"/>
              <a:t> für 1 </a:t>
            </a:r>
            <a:r>
              <a:rPr lang="de-CH" baseline="0" dirty="0" smtClean="0"/>
              <a:t>Milliarde</a:t>
            </a: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86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21.05.2013</a:t>
            </a:r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96F427F-1B9D-4A28-8C69-06821FB6A263}" type="slidenum">
              <a:rPr lang="de-CH" smtClean="0"/>
              <a:pPr/>
              <a:t>‹Nr.›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8084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21.05.2013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96F427F-1B9D-4A28-8C69-06821FB6A263}" type="slidenum">
              <a:rPr lang="de-CH" smtClean="0"/>
              <a:pPr/>
              <a:t>‹Nr.›</a:t>
            </a:fld>
            <a:r>
              <a:rPr lang="de-CH" dirty="0" smtClean="0"/>
              <a:t>/25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67544" y="54452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93059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 smtClean="0"/>
              <a:t>21.05.2013</a:t>
            </a:r>
            <a:endParaRPr lang="de-CH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427F-1B9D-4A28-8C69-06821FB6A263}" type="slidenum">
              <a:rPr lang="de-CH" smtClean="0"/>
              <a:pPr/>
              <a:t>‹Nr.›</a:t>
            </a:fld>
            <a:r>
              <a:rPr lang="de-CH" dirty="0" smtClean="0"/>
              <a:t>/25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67544" y="54452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45033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21.05.2013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427F-1B9D-4A28-8C69-06821FB6A263}" type="slidenum">
              <a:rPr lang="de-CH" smtClean="0"/>
              <a:pPr/>
              <a:t>‹Nr.›</a:t>
            </a:fld>
            <a:r>
              <a:rPr lang="de-CH" dirty="0" smtClean="0"/>
              <a:t>/25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interactive/2010/05/12/business/facebook-privacy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bookmarks/lis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ettings/?tab=privac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hyperlink" Target="http://www.facebook.com/contact_importer/remove_uploads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help/delete_accoun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Spezial:ISBN-Suche/9783866785786" TargetMode="External"/><Relationship Id="rId13" Type="http://schemas.openxmlformats.org/officeDocument/2006/relationships/hyperlink" Target="http://de.wikipedia.org/wiki/Der_Spiegel" TargetMode="External"/><Relationship Id="rId3" Type="http://schemas.openxmlformats.org/officeDocument/2006/relationships/hyperlink" Target="http://de.wikipedia.org/wiki/Spezial:ISBN-Suche/9783453601802" TargetMode="External"/><Relationship Id="rId7" Type="http://schemas.openxmlformats.org/officeDocument/2006/relationships/hyperlink" Target="http://de.wikipedia.org/wiki/The_Social_Network" TargetMode="External"/><Relationship Id="rId12" Type="http://schemas.openxmlformats.org/officeDocument/2006/relationships/hyperlink" Target="http://www.spiegel.de/netzwelt/web/0,1518,519295,00.html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://www.zeit.de/2009/44/Gesellschaft-Soziale-Netzwerke?page=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Spezial:ISBN-Suche/9783868831542" TargetMode="External"/><Relationship Id="rId11" Type="http://schemas.openxmlformats.org/officeDocument/2006/relationships/hyperlink" Target="http://commons.wikimedia.org/wiki/Category:Facebook?uselang=de" TargetMode="External"/><Relationship Id="rId5" Type="http://schemas.openxmlformats.org/officeDocument/2006/relationships/hyperlink" Target="http://de.wikipedia.org/wiki/Spezial:ISBN-Suche/9783446425224" TargetMode="External"/><Relationship Id="rId15" Type="http://schemas.openxmlformats.org/officeDocument/2006/relationships/hyperlink" Target="http://de.wikipedia.org/wiki/Die_Zeit" TargetMode="External"/><Relationship Id="rId10" Type="http://schemas.openxmlformats.org/officeDocument/2006/relationships/hyperlink" Target="http://de.wikipedia.org/wiki/Spezial:ISBN-Suche/3518260421" TargetMode="External"/><Relationship Id="rId4" Type="http://schemas.openxmlformats.org/officeDocument/2006/relationships/hyperlink" Target="http://de.wikipedia.org/wiki/Spezial:ISBN-Suche/9783517086569" TargetMode="External"/><Relationship Id="rId9" Type="http://schemas.openxmlformats.org/officeDocument/2006/relationships/hyperlink" Target="http://de.wikipedia.org/wiki/Spezial:ISBN-Suche/9783800074884" TargetMode="External"/><Relationship Id="rId14" Type="http://schemas.openxmlformats.org/officeDocument/2006/relationships/hyperlink" Target="http://www.zeit.de/2009/31/Soziale-Netzwerke?page=a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riansolis.com/2008/08/introducing-conversation-prism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information_society/activities/social_networking/eu_action/selfreg/index_en.htm" TargetMode="External"/><Relationship Id="rId3" Type="http://schemas.openxmlformats.org/officeDocument/2006/relationships/hyperlink" Target="http://www.zdnet.com/blog/facebook/facebook-has-over-845-million-users/8332" TargetMode="External"/><Relationship Id="rId7" Type="http://schemas.openxmlformats.org/officeDocument/2006/relationships/hyperlink" Target="http://corporate.xing.com/english/press/press-releases/details/article/press-releasebrdeutsche-boerse-lists-xing-share/572/ef728be3b6401466e7eb028beba39178/?tx_ttnew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vestor.google.com/earnings/2011/Q4_google_earnings.html" TargetMode="External"/><Relationship Id="rId5" Type="http://schemas.openxmlformats.org/officeDocument/2006/relationships/hyperlink" Target="http://www.bbc.co.uk/news/business-12889048" TargetMode="External"/><Relationship Id="rId4" Type="http://schemas.openxmlformats.org/officeDocument/2006/relationships/hyperlink" Target="http://www.socialbakers.com/facebook-statistics/?interval=last-6-month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omashutter.com/index.php/2011/07/facebook-infografik-und-demographische-daten-deutschland-osterreich-und-schweiz-per-juni-201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Archives/edgar/data/1326801/000119312512034517/d287954ds1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/>
          </a:bodyPr>
          <a:lstStyle/>
          <a:p>
            <a:r>
              <a:rPr lang="de-CH" dirty="0" smtClean="0"/>
              <a:t>Umgang mit sozialen Netzwerken</a:t>
            </a:r>
            <a:br>
              <a:rPr lang="de-CH" dirty="0" smtClean="0"/>
            </a:br>
            <a:r>
              <a:rPr lang="de-CH" sz="2200" dirty="0"/>
              <a:t>Nutzen und Gefahren von Facebook und Co</a:t>
            </a:r>
            <a:r>
              <a:rPr lang="de-CH" sz="2200" dirty="0" smtClean="0"/>
              <a:t>.</a:t>
            </a:r>
            <a:endParaRPr lang="de-CH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CH" sz="2400" dirty="0" smtClean="0"/>
          </a:p>
          <a:p>
            <a:r>
              <a:rPr lang="de-CH" sz="2400" dirty="0" smtClean="0"/>
              <a:t>Dipl</a:t>
            </a:r>
            <a:r>
              <a:rPr lang="de-CH" sz="2400" dirty="0"/>
              <a:t>. W-Inf. </a:t>
            </a:r>
            <a:r>
              <a:rPr lang="de-CH" sz="2400" dirty="0" smtClean="0"/>
              <a:t>FH</a:t>
            </a:r>
          </a:p>
          <a:p>
            <a:r>
              <a:rPr lang="de-CH" sz="2400" dirty="0" smtClean="0"/>
              <a:t>Christian Schnidrig</a:t>
            </a:r>
            <a:br>
              <a:rPr lang="de-CH" sz="2400" dirty="0" smtClean="0"/>
            </a:br>
            <a:endParaRPr lang="de-CH" sz="2400" dirty="0" smtClean="0"/>
          </a:p>
        </p:txBody>
      </p:sp>
      <p:pic>
        <p:nvPicPr>
          <p:cNvPr id="4" name="Picture 3" descr="http://www.iso400.ch/wp-content/uploads/2012/01/facebook_twitter_logo_combo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7650" r="11476" b="12022"/>
          <a:stretch/>
        </p:blipFill>
        <p:spPr bwMode="auto">
          <a:xfrm>
            <a:off x="395536" y="2924944"/>
            <a:ext cx="197612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0345"/>
          <a:stretch/>
        </p:blipFill>
        <p:spPr bwMode="auto">
          <a:xfrm>
            <a:off x="7308304" y="3140968"/>
            <a:ext cx="1368152" cy="1385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321298"/>
            <a:ext cx="2708738" cy="3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Geschäftsmodell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Personalisierte Werbung</a:t>
            </a:r>
          </a:p>
          <a:p>
            <a:r>
              <a:rPr lang="de-CH" dirty="0" smtClean="0"/>
              <a:t>Kostenpflichtige Features</a:t>
            </a:r>
          </a:p>
          <a:p>
            <a:r>
              <a:rPr lang="de-CH" dirty="0" smtClean="0"/>
              <a:t>Gesponserte Profile und Gruppen</a:t>
            </a:r>
          </a:p>
          <a:p>
            <a:r>
              <a:rPr lang="de-CH" dirty="0" smtClean="0"/>
              <a:t>Drittanbieter Anwendungen</a:t>
            </a:r>
          </a:p>
          <a:p>
            <a:r>
              <a:rPr lang="de-CH" dirty="0" smtClean="0"/>
              <a:t>Marktforschung</a:t>
            </a:r>
          </a:p>
          <a:p>
            <a:r>
              <a:rPr lang="de-CH" dirty="0" smtClean="0"/>
              <a:t>Gewinnbringender Verkauf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2143125" cy="2143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10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782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 Nutzen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Kontakte pflegen</a:t>
            </a:r>
          </a:p>
          <a:p>
            <a:r>
              <a:rPr lang="de-CH" dirty="0" smtClean="0"/>
              <a:t>Neue Personen kennenlernen</a:t>
            </a:r>
          </a:p>
          <a:p>
            <a:r>
              <a:rPr lang="de-CH" dirty="0" smtClean="0"/>
              <a:t>Austausch </a:t>
            </a:r>
            <a:r>
              <a:rPr lang="de-CH" dirty="0"/>
              <a:t>von Texten, </a:t>
            </a:r>
            <a:r>
              <a:rPr lang="de-CH" dirty="0" err="1"/>
              <a:t>Photos</a:t>
            </a:r>
            <a:r>
              <a:rPr lang="de-CH" dirty="0"/>
              <a:t> und </a:t>
            </a:r>
            <a:r>
              <a:rPr lang="de-CH" dirty="0" smtClean="0"/>
              <a:t>Videos</a:t>
            </a:r>
          </a:p>
          <a:p>
            <a:r>
              <a:rPr lang="de-CH" dirty="0"/>
              <a:t>Netz Präsenz statt eigene </a:t>
            </a:r>
            <a:r>
              <a:rPr lang="de-CH" dirty="0" smtClean="0"/>
              <a:t>Webseite</a:t>
            </a:r>
          </a:p>
          <a:p>
            <a:r>
              <a:rPr lang="de-CH" dirty="0" smtClean="0"/>
              <a:t>Organisationen/Firmen: Präsentation und Werbung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11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9235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 Gefahren</a:t>
            </a:r>
            <a:endParaRPr lang="de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Unternehmenspolitik</a:t>
            </a:r>
          </a:p>
          <a:p>
            <a:r>
              <a:rPr lang="de-CH" dirty="0" smtClean="0"/>
              <a:t>Einstellungen</a:t>
            </a:r>
          </a:p>
          <a:p>
            <a:r>
              <a:rPr lang="de-CH" dirty="0" smtClean="0"/>
              <a:t>Drittanbietern</a:t>
            </a:r>
          </a:p>
          <a:p>
            <a:r>
              <a:rPr lang="de-CH" dirty="0" smtClean="0"/>
              <a:t>Drittpersonen</a:t>
            </a:r>
          </a:p>
          <a:p>
            <a:endParaRPr lang="de-CH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6" r="71215" b="42842"/>
          <a:stretch/>
        </p:blipFill>
        <p:spPr>
          <a:xfrm>
            <a:off x="4932040" y="908720"/>
            <a:ext cx="1831095" cy="2796920"/>
          </a:xfr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9146" r="40429" b="9509"/>
          <a:stretch/>
        </p:blipFill>
        <p:spPr>
          <a:xfrm>
            <a:off x="6732240" y="908720"/>
            <a:ext cx="1953306" cy="4738743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4"/>
              </a:rPr>
              <a:t>http://www.nytimes.com/interactive/2010/05/12/business/facebook-privacy.html</a:t>
            </a:r>
            <a:endParaRPr lang="de-CH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413242" y="1124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de-CH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12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7914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Privatsphäre? Wieso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Nicht nur «Freunde» sind mein Publikum</a:t>
            </a:r>
          </a:p>
          <a:p>
            <a:r>
              <a:rPr lang="de-CH" dirty="0" smtClean="0"/>
              <a:t>Cybermobbing</a:t>
            </a:r>
          </a:p>
          <a:p>
            <a:r>
              <a:rPr lang="de-CH" dirty="0" smtClean="0"/>
              <a:t>Meinungswechsel</a:t>
            </a:r>
          </a:p>
          <a:p>
            <a:r>
              <a:rPr lang="de-CH" dirty="0" smtClean="0"/>
              <a:t>Meinungsbildung</a:t>
            </a:r>
          </a:p>
          <a:p>
            <a:r>
              <a:rPr lang="de-CH" dirty="0" smtClean="0"/>
              <a:t>Datensicherheit</a:t>
            </a:r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68960"/>
            <a:ext cx="2524125" cy="2524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13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0035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Privatsphäre? Wie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Mit den eigenen Daten sparsam umgehen</a:t>
            </a:r>
          </a:p>
          <a:p>
            <a:r>
              <a:rPr lang="de-CH" dirty="0" smtClean="0"/>
              <a:t>Eigene Beiträge und Kommentare hinterfragen</a:t>
            </a:r>
          </a:p>
          <a:p>
            <a:r>
              <a:rPr lang="de-CH" dirty="0" smtClean="0"/>
              <a:t>Urheberschaft beim Veröffentlichen abklären</a:t>
            </a:r>
          </a:p>
          <a:p>
            <a:r>
              <a:rPr lang="de-CH" dirty="0" smtClean="0"/>
              <a:t>Sichere Passwörter verwenden in einer sicheren Umgebung</a:t>
            </a:r>
          </a:p>
          <a:p>
            <a:r>
              <a:rPr lang="de-CH" dirty="0" smtClean="0"/>
              <a:t>Berufliches und Privates trennen</a:t>
            </a:r>
          </a:p>
          <a:p>
            <a:r>
              <a:rPr lang="de-CH" dirty="0"/>
              <a:t>Profil «löschen», falls nicht mehr </a:t>
            </a:r>
            <a:r>
              <a:rPr lang="de-CH" dirty="0" smtClean="0"/>
              <a:t>gepflegt</a:t>
            </a:r>
          </a:p>
          <a:p>
            <a:r>
              <a:rPr lang="de-CH" dirty="0" smtClean="0"/>
              <a:t>Mobbing/Stalking melden und nicht reagieren</a:t>
            </a:r>
          </a:p>
          <a:p>
            <a:r>
              <a:rPr lang="de-CH" dirty="0" smtClean="0"/>
              <a:t>Technisch frei – Juristisch nicht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14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5356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Privatsphäre? Fragestellung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Kann dies gegen mich oder zu meinem Nachteil verwendet werden? </a:t>
            </a:r>
            <a:endParaRPr lang="de-CH" dirty="0"/>
          </a:p>
          <a:p>
            <a:r>
              <a:rPr lang="de-CH" dirty="0" smtClean="0"/>
              <a:t>Könnte dies später peinlich und unangenehm sein?</a:t>
            </a:r>
            <a:endParaRPr lang="de-CH" dirty="0"/>
          </a:p>
          <a:p>
            <a:r>
              <a:rPr lang="de-CH" dirty="0" smtClean="0"/>
              <a:t>Bin </a:t>
            </a:r>
            <a:r>
              <a:rPr lang="de-CH" dirty="0"/>
              <a:t>ich damit einverstanden, dass </a:t>
            </a:r>
            <a:r>
              <a:rPr lang="de-CH" dirty="0" smtClean="0"/>
              <a:t>Arbeitgeber/Lehrmeister/Lehrer dies möglicherweise sehen</a:t>
            </a:r>
            <a:endParaRPr lang="de-CH" dirty="0"/>
          </a:p>
          <a:p>
            <a:r>
              <a:rPr lang="de-CH" dirty="0" smtClean="0"/>
              <a:t>Gibt es mögliche folgen für andere Personen?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578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Privatsphäre! Jetzt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Listen erstellen + nutzen</a:t>
            </a:r>
          </a:p>
          <a:p>
            <a:r>
              <a:rPr lang="de-CH" dirty="0" smtClean="0"/>
              <a:t>Daten reduzieren</a:t>
            </a:r>
          </a:p>
          <a:p>
            <a:r>
              <a:rPr lang="de-CH" dirty="0" smtClean="0"/>
              <a:t>Netzwerke/Kontoverknüpfungen löschen</a:t>
            </a:r>
          </a:p>
          <a:p>
            <a:r>
              <a:rPr lang="de-CH" dirty="0"/>
              <a:t>Sichere Verbindung über HTTPS</a:t>
            </a:r>
          </a:p>
          <a:p>
            <a:r>
              <a:rPr lang="de-CH" dirty="0" smtClean="0"/>
              <a:t>Anwendungen deinstallieren</a:t>
            </a:r>
          </a:p>
          <a:p>
            <a:r>
              <a:rPr lang="de-CH" dirty="0" smtClean="0"/>
              <a:t>Mobile-</a:t>
            </a:r>
            <a:r>
              <a:rPr lang="de-CH" dirty="0" err="1" smtClean="0"/>
              <a:t>Sync</a:t>
            </a:r>
            <a:r>
              <a:rPr lang="de-CH" dirty="0" smtClean="0"/>
              <a:t> deaktivieren</a:t>
            </a:r>
          </a:p>
          <a:p>
            <a:r>
              <a:rPr lang="de-CH" dirty="0" smtClean="0"/>
              <a:t>Facebook löschen?!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16</a:t>
            </a:fld>
            <a:r>
              <a:rPr lang="de-CH" dirty="0" smtClean="0"/>
              <a:t>/25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59698"/>
            <a:ext cx="180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Listen erstellen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smtClean="0"/>
              <a:t>-&gt; </a:t>
            </a:r>
            <a:r>
              <a:rPr lang="de-CH" sz="2000" dirty="0" smtClean="0">
                <a:hlinkClick r:id="rId3"/>
              </a:rPr>
              <a:t>http</a:t>
            </a:r>
            <a:r>
              <a:rPr lang="de-CH" sz="2000" dirty="0">
                <a:hlinkClick r:id="rId3"/>
              </a:rPr>
              <a:t>://</a:t>
            </a:r>
            <a:r>
              <a:rPr lang="de-CH" sz="2000" dirty="0" smtClean="0">
                <a:hlinkClick r:id="rId3"/>
              </a:rPr>
              <a:t>www.facebook.com/bookmarks/lists</a:t>
            </a:r>
            <a:endParaRPr lang="de-CH" sz="2000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564902"/>
            <a:ext cx="4867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29" y="2564902"/>
            <a:ext cx="4248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17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8199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Privatsphäre </a:t>
            </a:r>
            <a:r>
              <a:rPr lang="de-CH" dirty="0" smtClean="0"/>
              <a:t>mit Listen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</a:t>
            </a:r>
            <a:r>
              <a:rPr lang="de-CH" sz="2000" dirty="0"/>
              <a:t>-&gt; </a:t>
            </a:r>
            <a:r>
              <a:rPr lang="de-CH" sz="2000" dirty="0" smtClean="0"/>
              <a:t>Privatsphäre-Einstellungen -&gt; Benutzerdefiniert</a:t>
            </a:r>
          </a:p>
          <a:p>
            <a:pPr marL="0" indent="0">
              <a:buNone/>
            </a:pPr>
            <a:r>
              <a:rPr lang="de-CH" sz="2000" dirty="0">
                <a:hlinkClick r:id="rId3"/>
              </a:rPr>
              <a:t>https://www.facebook.com/settings/?tab=privacy</a:t>
            </a:r>
            <a:endParaRPr lang="de-CH" sz="2000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34626"/>
            <a:ext cx="4515594" cy="355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18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9028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Daten reduzieren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smtClean="0"/>
              <a:t>-&gt; Profil -&gt; Info</a:t>
            </a:r>
          </a:p>
          <a:p>
            <a:pPr lvl="1"/>
            <a:r>
              <a:rPr lang="de-CH" dirty="0" smtClean="0"/>
              <a:t>Arbeit/Ausbildung löschen</a:t>
            </a:r>
          </a:p>
          <a:p>
            <a:pPr lvl="1"/>
            <a:r>
              <a:rPr lang="de-CH" dirty="0" smtClean="0"/>
              <a:t>Kunst/Unterhaltung/Interessen entfernen</a:t>
            </a:r>
          </a:p>
          <a:p>
            <a:pPr lvl="1"/>
            <a:r>
              <a:rPr lang="de-CH" dirty="0" smtClean="0"/>
              <a:t>Aktivitäten säubern</a:t>
            </a:r>
          </a:p>
          <a:p>
            <a:pPr lvl="1"/>
            <a:r>
              <a:rPr lang="de-CH" dirty="0" smtClean="0"/>
              <a:t>Kontaktinfos entfernen</a:t>
            </a:r>
          </a:p>
          <a:p>
            <a:pPr lvl="1"/>
            <a:r>
              <a:rPr lang="de-CH" dirty="0" err="1" smtClean="0"/>
              <a:t>Photos</a:t>
            </a:r>
            <a:r>
              <a:rPr lang="de-CH" dirty="0" smtClean="0"/>
              <a:t>/</a:t>
            </a:r>
            <a:r>
              <a:rPr lang="de-CH" dirty="0" err="1" smtClean="0"/>
              <a:t>Photoalben</a:t>
            </a:r>
            <a:r>
              <a:rPr lang="de-CH" dirty="0" smtClean="0"/>
              <a:t> löschen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19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235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Resultat Umfrage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4909" r="16227" b="16719"/>
          <a:stretch/>
        </p:blipFill>
        <p:spPr>
          <a:xfrm>
            <a:off x="899592" y="1910868"/>
            <a:ext cx="3704700" cy="30303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r="12111" b="13181"/>
          <a:stretch/>
        </p:blipFill>
        <p:spPr>
          <a:xfrm>
            <a:off x="4716016" y="1866276"/>
            <a:ext cx="3846057" cy="32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Netzwerke/Kontoverknüpfungen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Allgemein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2420888"/>
            <a:ext cx="762392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20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0864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HTTPS aktivieren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Sicherheit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8" y="2411887"/>
            <a:ext cx="7974653" cy="38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1924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21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5760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Anwendungen deinstallieren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Anwendungen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1" y="2420888"/>
            <a:ext cx="8127826" cy="303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22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834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Mobile-</a:t>
            </a:r>
            <a:r>
              <a:rPr lang="de-CH" dirty="0" err="1"/>
              <a:t>Sync</a:t>
            </a:r>
            <a:r>
              <a:rPr lang="de-CH" dirty="0"/>
              <a:t> deaktivieren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18137"/>
            <a:ext cx="2961754" cy="32031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19944" y="21412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hlinkClick r:id="rId4"/>
              </a:rPr>
              <a:t>http://</a:t>
            </a:r>
            <a:r>
              <a:rPr lang="de-CH" sz="2000" dirty="0" smtClean="0">
                <a:hlinkClick r:id="rId4"/>
              </a:rPr>
              <a:t>www.facebook.com/contact_importer/remove_uploads.php</a:t>
            </a:r>
            <a:endParaRPr lang="de-CH" sz="2000" dirty="0" smtClean="0"/>
          </a:p>
          <a:p>
            <a:pPr marL="0" indent="0">
              <a:buNone/>
            </a:pPr>
            <a:endParaRPr lang="de-CH" sz="2000" dirty="0"/>
          </a:p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18137"/>
            <a:ext cx="1944216" cy="3238334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23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425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762500" cy="3476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 löschen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>
                <a:hlinkClick r:id="rId4"/>
              </a:rPr>
              <a:t>https://</a:t>
            </a:r>
            <a:r>
              <a:rPr lang="de-CH" sz="2000" dirty="0" smtClean="0">
                <a:hlinkClick r:id="rId4"/>
              </a:rPr>
              <a:t>www.facebook.com/help/delete_account</a:t>
            </a:r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  <a:p>
            <a:r>
              <a:rPr lang="de-CH" dirty="0" smtClean="0"/>
              <a:t>Nicht wieder einloggen</a:t>
            </a:r>
          </a:p>
          <a:p>
            <a:r>
              <a:rPr lang="de-CH" dirty="0" smtClean="0"/>
              <a:t>Dauer: 14 Tage</a:t>
            </a:r>
          </a:p>
          <a:p>
            <a:r>
              <a:rPr lang="de-CH" dirty="0" smtClean="0"/>
              <a:t>Informationen per Mail</a:t>
            </a:r>
            <a:endParaRPr lang="de-CH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24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9711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Offene Fragerunde</a:t>
            </a:r>
            <a:endParaRPr lang="de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« Das Internet vergisst nie »</a:t>
            </a:r>
            <a:endParaRPr lang="de-CH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5451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Anhang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CH" b="1" dirty="0" smtClean="0"/>
              <a:t>Literatur</a:t>
            </a:r>
            <a:endParaRPr lang="de-CH" b="1" dirty="0"/>
          </a:p>
          <a:p>
            <a:r>
              <a:rPr lang="de-CH" dirty="0"/>
              <a:t>Sascha Adamek: </a:t>
            </a:r>
            <a:r>
              <a:rPr lang="de-CH" i="1" dirty="0"/>
              <a:t>Die </a:t>
            </a:r>
            <a:r>
              <a:rPr lang="de-CH" i="1" dirty="0" err="1"/>
              <a:t>facebook</a:t>
            </a:r>
            <a:r>
              <a:rPr lang="de-CH" i="1" dirty="0"/>
              <a:t>-Falle. Wie das soziale Netzwerk unser Leben verkauft.</a:t>
            </a:r>
            <a:r>
              <a:rPr lang="de-CH" dirty="0"/>
              <a:t> Wilhelm Heyne, München 2011, </a:t>
            </a:r>
            <a:r>
              <a:rPr lang="de-CH" dirty="0">
                <a:hlinkClick r:id="rId3"/>
              </a:rPr>
              <a:t>ISBN 978-3-453-60180-2</a:t>
            </a:r>
            <a:r>
              <a:rPr lang="de-CH" dirty="0"/>
              <a:t>.</a:t>
            </a:r>
          </a:p>
          <a:p>
            <a:r>
              <a:rPr lang="de-CH" dirty="0"/>
              <a:t>Juan </a:t>
            </a:r>
            <a:r>
              <a:rPr lang="de-CH" dirty="0" err="1"/>
              <a:t>Faerman</a:t>
            </a:r>
            <a:r>
              <a:rPr lang="de-CH" dirty="0"/>
              <a:t>: </a:t>
            </a:r>
            <a:r>
              <a:rPr lang="de-CH" i="1" dirty="0" err="1"/>
              <a:t>faceboom</a:t>
            </a:r>
            <a:r>
              <a:rPr lang="de-CH" i="1" dirty="0"/>
              <a:t>. Wie das soziale Netzwerk Facebook unser Leben verändert.</a:t>
            </a:r>
            <a:r>
              <a:rPr lang="de-CH" dirty="0"/>
              <a:t> </a:t>
            </a:r>
            <a:r>
              <a:rPr lang="de-CH" dirty="0" err="1"/>
              <a:t>südwest</a:t>
            </a:r>
            <a:r>
              <a:rPr lang="de-CH" dirty="0"/>
              <a:t>, München 2010, </a:t>
            </a:r>
            <a:r>
              <a:rPr lang="de-CH" dirty="0">
                <a:hlinkClick r:id="rId4"/>
              </a:rPr>
              <a:t>ISBN 978-3-517-08656-9</a:t>
            </a:r>
            <a:r>
              <a:rPr lang="de-CH" dirty="0"/>
              <a:t>. (Spanische Originalausgabe 2009)</a:t>
            </a:r>
          </a:p>
          <a:p>
            <a:r>
              <a:rPr lang="de-CH" dirty="0"/>
              <a:t>David </a:t>
            </a:r>
            <a:r>
              <a:rPr lang="de-CH" dirty="0" err="1"/>
              <a:t>Kirkpatrick</a:t>
            </a:r>
            <a:r>
              <a:rPr lang="de-CH" dirty="0"/>
              <a:t>: </a:t>
            </a:r>
            <a:r>
              <a:rPr lang="de-CH" i="1" dirty="0"/>
              <a:t>Der Facebook-Effekt. Hinter den Kulissen des Internet-Giganten.</a:t>
            </a:r>
            <a:r>
              <a:rPr lang="de-CH" dirty="0"/>
              <a:t> Carl Hanser, München 2011, </a:t>
            </a:r>
            <a:r>
              <a:rPr lang="de-CH" dirty="0">
                <a:hlinkClick r:id="rId5"/>
              </a:rPr>
              <a:t>ISBN 978-3-446-42522-4</a:t>
            </a:r>
            <a:r>
              <a:rPr lang="de-CH" dirty="0"/>
              <a:t>. (Amerikanische Originalausgabe 2010)</a:t>
            </a:r>
          </a:p>
          <a:p>
            <a:r>
              <a:rPr lang="de-CH" dirty="0"/>
              <a:t>Ben </a:t>
            </a:r>
            <a:r>
              <a:rPr lang="de-CH" dirty="0" err="1"/>
              <a:t>Mezrich</a:t>
            </a:r>
            <a:r>
              <a:rPr lang="de-CH" dirty="0"/>
              <a:t>: </a:t>
            </a:r>
            <a:r>
              <a:rPr lang="de-CH" i="1" dirty="0"/>
              <a:t>Die Gründung von Facebook.</a:t>
            </a:r>
            <a:r>
              <a:rPr lang="de-CH" dirty="0"/>
              <a:t> </a:t>
            </a:r>
            <a:r>
              <a:rPr lang="de-CH" dirty="0" err="1"/>
              <a:t>riva</a:t>
            </a:r>
            <a:r>
              <a:rPr lang="de-CH" dirty="0"/>
              <a:t>, München 2011, </a:t>
            </a:r>
            <a:r>
              <a:rPr lang="de-CH" dirty="0">
                <a:hlinkClick r:id="rId6"/>
              </a:rPr>
              <a:t>ISBN 978-3-86883-154-2</a:t>
            </a:r>
            <a:r>
              <a:rPr lang="de-CH" dirty="0"/>
              <a:t>. (Die englische Originalausgabe von 2009 </a:t>
            </a:r>
            <a:r>
              <a:rPr lang="de-CH" i="1" dirty="0"/>
              <a:t>The </a:t>
            </a:r>
            <a:r>
              <a:rPr lang="de-CH" i="1" dirty="0" err="1"/>
              <a:t>Accidental</a:t>
            </a:r>
            <a:r>
              <a:rPr lang="de-CH" i="1" dirty="0"/>
              <a:t> </a:t>
            </a:r>
            <a:r>
              <a:rPr lang="de-CH" i="1" dirty="0" err="1"/>
              <a:t>Billionaires</a:t>
            </a:r>
            <a:r>
              <a:rPr lang="de-CH" dirty="0"/>
              <a:t> war die Vorlage für den Film </a:t>
            </a:r>
            <a:r>
              <a:rPr lang="de-CH" dirty="0">
                <a:hlinkClick r:id="rId7" tooltip="The Social Network"/>
              </a:rPr>
              <a:t>The </a:t>
            </a:r>
            <a:r>
              <a:rPr lang="de-CH" dirty="0" err="1">
                <a:hlinkClick r:id="rId7" tooltip="The Social Network"/>
              </a:rPr>
              <a:t>Social</a:t>
            </a:r>
            <a:r>
              <a:rPr lang="de-CH" dirty="0">
                <a:hlinkClick r:id="rId7" tooltip="The Social Network"/>
              </a:rPr>
              <a:t> Network</a:t>
            </a:r>
            <a:r>
              <a:rPr lang="de-CH" dirty="0"/>
              <a:t>)</a:t>
            </a:r>
          </a:p>
          <a:p>
            <a:r>
              <a:rPr lang="de-CH" dirty="0"/>
              <a:t>Nicolaus Schmidt: </a:t>
            </a:r>
            <a:r>
              <a:rPr lang="de-CH" i="1" dirty="0" err="1"/>
              <a:t>facebook</a:t>
            </a:r>
            <a:r>
              <a:rPr lang="de-CH" i="1" dirty="0"/>
              <a:t>: </a:t>
            </a:r>
            <a:r>
              <a:rPr lang="de-CH" i="1" dirty="0" err="1"/>
              <a:t>friends</a:t>
            </a:r>
            <a:r>
              <a:rPr lang="de-CH" i="1" dirty="0"/>
              <a:t>.</a:t>
            </a:r>
            <a:r>
              <a:rPr lang="de-CH" dirty="0"/>
              <a:t> Hrsg. Michael W. Schmalfuß, </a:t>
            </a:r>
            <a:r>
              <a:rPr lang="de-CH" dirty="0" err="1"/>
              <a:t>Kerber</a:t>
            </a:r>
            <a:r>
              <a:rPr lang="de-CH" dirty="0"/>
              <a:t> Verlag 2011 (350 Fotografien, Texte von Nicolaus Schmidt und Barbara </a:t>
            </a:r>
            <a:r>
              <a:rPr lang="de-CH" dirty="0" err="1"/>
              <a:t>Uppenkamp</a:t>
            </a:r>
            <a:r>
              <a:rPr lang="de-CH" dirty="0"/>
              <a:t>, engl./dt.) </a:t>
            </a:r>
            <a:r>
              <a:rPr lang="de-CH" dirty="0">
                <a:hlinkClick r:id="rId8"/>
              </a:rPr>
              <a:t>ISBN 978-3-86678-578-6</a:t>
            </a:r>
            <a:endParaRPr lang="de-CH" dirty="0"/>
          </a:p>
          <a:p>
            <a:r>
              <a:rPr lang="de-CH" dirty="0"/>
              <a:t>Jakob Steinschaden: </a:t>
            </a:r>
            <a:r>
              <a:rPr lang="de-CH" i="1" dirty="0"/>
              <a:t>Phänomen Facebook. Wie eine Webseite unser Leben auf den Kopf stellt.</a:t>
            </a:r>
            <a:r>
              <a:rPr lang="de-CH" dirty="0"/>
              <a:t> Carl </a:t>
            </a:r>
            <a:r>
              <a:rPr lang="de-CH" dirty="0" err="1"/>
              <a:t>Ueberreuter</a:t>
            </a:r>
            <a:r>
              <a:rPr lang="de-CH" dirty="0"/>
              <a:t>, Wien 2010, </a:t>
            </a:r>
            <a:r>
              <a:rPr lang="de-CH" dirty="0">
                <a:hlinkClick r:id="rId9"/>
              </a:rPr>
              <a:t>ISBN 978-3-8000-7488-4</a:t>
            </a:r>
            <a:r>
              <a:rPr lang="de-CH" dirty="0"/>
              <a:t>.</a:t>
            </a:r>
          </a:p>
          <a:p>
            <a:r>
              <a:rPr lang="de-CH" dirty="0"/>
              <a:t>Daniel Miller: </a:t>
            </a:r>
            <a:r>
              <a:rPr lang="de-CH" i="1" dirty="0"/>
              <a:t>Das wilde Netzwerk : ein ethnologischer Blick auf Facebook</a:t>
            </a:r>
            <a:r>
              <a:rPr lang="de-CH" dirty="0"/>
              <a:t>. (</a:t>
            </a:r>
            <a:r>
              <a:rPr lang="de-CH" dirty="0" err="1"/>
              <a:t>edition</a:t>
            </a:r>
            <a:r>
              <a:rPr lang="de-CH" dirty="0"/>
              <a:t> </a:t>
            </a:r>
            <a:r>
              <a:rPr lang="de-CH" dirty="0" err="1"/>
              <a:t>unseld</a:t>
            </a:r>
            <a:r>
              <a:rPr lang="de-CH" dirty="0"/>
              <a:t> ; 42). Berlin: Suhrkamp, 2012. </a:t>
            </a:r>
            <a:r>
              <a:rPr lang="de-CH" dirty="0">
                <a:hlinkClick r:id="rId10"/>
              </a:rPr>
              <a:t>ISBN 3518260421</a:t>
            </a:r>
            <a:r>
              <a:rPr lang="de-CH" dirty="0" smtClean="0"/>
              <a:t>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Weblinks</a:t>
            </a:r>
            <a:endParaRPr lang="de-CH" b="1" dirty="0"/>
          </a:p>
          <a:p>
            <a:r>
              <a:rPr lang="de-CH" dirty="0"/>
              <a:t> </a:t>
            </a:r>
            <a:r>
              <a:rPr lang="de-CH" b="1" dirty="0" err="1">
                <a:hlinkClick r:id="rId11"/>
              </a:rPr>
              <a:t>Commons</a:t>
            </a:r>
            <a:r>
              <a:rPr lang="de-CH" b="1" dirty="0">
                <a:hlinkClick r:id="rId11"/>
              </a:rPr>
              <a:t>: Facebook</a:t>
            </a:r>
            <a:r>
              <a:rPr lang="de-CH" dirty="0"/>
              <a:t> – Sammlung von Bildern, Videos und Audiodateien</a:t>
            </a:r>
          </a:p>
          <a:p>
            <a:r>
              <a:rPr lang="de-CH" dirty="0" smtClean="0"/>
              <a:t>Felix </a:t>
            </a:r>
            <a:r>
              <a:rPr lang="de-CH" dirty="0" err="1"/>
              <a:t>Knoke</a:t>
            </a:r>
            <a:r>
              <a:rPr lang="de-CH" dirty="0"/>
              <a:t>: </a:t>
            </a:r>
            <a:r>
              <a:rPr lang="de-CH" i="1" dirty="0">
                <a:hlinkClick r:id="rId12"/>
              </a:rPr>
              <a:t>Spähwerbung empört Facebook-Nutzer</a:t>
            </a:r>
            <a:r>
              <a:rPr lang="de-CH" dirty="0">
                <a:hlinkClick r:id="rId12"/>
              </a:rPr>
              <a:t> (zu „</a:t>
            </a:r>
            <a:r>
              <a:rPr lang="de-CH" dirty="0" err="1">
                <a:hlinkClick r:id="rId12"/>
              </a:rPr>
              <a:t>Beacon</a:t>
            </a:r>
            <a:r>
              <a:rPr lang="de-CH" dirty="0">
                <a:hlinkClick r:id="rId12"/>
              </a:rPr>
              <a:t>“)</a:t>
            </a:r>
            <a:r>
              <a:rPr lang="de-CH" dirty="0"/>
              <a:t>. In: </a:t>
            </a:r>
            <a:r>
              <a:rPr lang="de-CH" i="1" dirty="0">
                <a:hlinkClick r:id="rId13" tooltip="Der Spiegel"/>
              </a:rPr>
              <a:t>Spiegel Online</a:t>
            </a:r>
            <a:r>
              <a:rPr lang="de-CH" dirty="0"/>
              <a:t> vom 23. November 2007.</a:t>
            </a:r>
          </a:p>
          <a:p>
            <a:r>
              <a:rPr lang="de-CH" dirty="0">
                <a:hlinkClick r:id="rId14"/>
              </a:rPr>
              <a:t>Ulrich </a:t>
            </a:r>
            <a:r>
              <a:rPr lang="de-CH" dirty="0" err="1">
                <a:hlinkClick r:id="rId14"/>
              </a:rPr>
              <a:t>Hottelet</a:t>
            </a:r>
            <a:r>
              <a:rPr lang="de-CH" dirty="0">
                <a:hlinkClick r:id="rId14"/>
              </a:rPr>
              <a:t>: Attacken im Gewand der Freundschaft</a:t>
            </a:r>
            <a:r>
              <a:rPr lang="de-CH" dirty="0"/>
              <a:t>, </a:t>
            </a:r>
            <a:r>
              <a:rPr lang="de-CH" dirty="0">
                <a:hlinkClick r:id="rId15" tooltip="Die Zeit"/>
              </a:rPr>
              <a:t>Die ZEIT</a:t>
            </a:r>
            <a:r>
              <a:rPr lang="de-CH" dirty="0"/>
              <a:t> vom 4. August 2009</a:t>
            </a:r>
          </a:p>
          <a:p>
            <a:r>
              <a:rPr lang="de-CH" dirty="0"/>
              <a:t>Adam </a:t>
            </a:r>
            <a:r>
              <a:rPr lang="de-CH" dirty="0" err="1"/>
              <a:t>Soboczynski</a:t>
            </a:r>
            <a:r>
              <a:rPr lang="de-CH" dirty="0"/>
              <a:t>: „</a:t>
            </a:r>
            <a:r>
              <a:rPr lang="de-CH" dirty="0">
                <a:hlinkClick r:id="rId16"/>
              </a:rPr>
              <a:t>Wer schweigt, zählt nicht: Soziale Netzwerke wie Facebook erzeugen einen neuen Menschentypus. Ein Kommentar</a:t>
            </a:r>
            <a:r>
              <a:rPr lang="de-CH" dirty="0"/>
              <a:t>“. In: DIE ZEIT 44/2009 v. 23. Oktober 2009, Seite 47 (Feuilleton</a:t>
            </a:r>
            <a:r>
              <a:rPr lang="de-CH" dirty="0" smtClean="0"/>
              <a:t>).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59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r="15955" b="18893"/>
          <a:stretch/>
        </p:blipFill>
        <p:spPr>
          <a:xfrm>
            <a:off x="4644009" y="1579640"/>
            <a:ext cx="4111532" cy="350554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22663" b="18947"/>
          <a:stretch/>
        </p:blipFill>
        <p:spPr>
          <a:xfrm>
            <a:off x="755576" y="1589614"/>
            <a:ext cx="3672408" cy="3460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Resultat Umfrage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91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4</a:t>
            </a:fld>
            <a:r>
              <a:rPr lang="de-CH" dirty="0" smtClean="0"/>
              <a:t>/25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Das Web 2.0 und die sozialen Netzwerke</a:t>
            </a:r>
          </a:p>
          <a:p>
            <a:pPr lvl="1"/>
            <a:r>
              <a:rPr lang="de-CH" dirty="0" smtClean="0"/>
              <a:t>Einführung</a:t>
            </a:r>
          </a:p>
          <a:p>
            <a:r>
              <a:rPr lang="de-CH" dirty="0" smtClean="0"/>
              <a:t>Facebook</a:t>
            </a:r>
          </a:p>
          <a:p>
            <a:pPr lvl="1"/>
            <a:r>
              <a:rPr lang="de-CH" dirty="0" smtClean="0"/>
              <a:t>Fakten und Zahlen</a:t>
            </a:r>
          </a:p>
          <a:p>
            <a:pPr lvl="1"/>
            <a:r>
              <a:rPr lang="de-CH" dirty="0" smtClean="0"/>
              <a:t>Funktionsweise</a:t>
            </a:r>
          </a:p>
          <a:p>
            <a:pPr lvl="1"/>
            <a:r>
              <a:rPr lang="de-CH" dirty="0" smtClean="0"/>
              <a:t>Nutzen</a:t>
            </a:r>
          </a:p>
          <a:p>
            <a:pPr lvl="1"/>
            <a:r>
              <a:rPr lang="de-CH" dirty="0" smtClean="0"/>
              <a:t>Gefahren</a:t>
            </a:r>
          </a:p>
          <a:p>
            <a:pPr lvl="1"/>
            <a:r>
              <a:rPr lang="de-CH" dirty="0" smtClean="0"/>
              <a:t>Schutzmassnahmen</a:t>
            </a:r>
          </a:p>
          <a:p>
            <a:r>
              <a:rPr lang="de-CH" dirty="0" smtClean="0"/>
              <a:t>Fragen und Antworten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81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800" dirty="0"/>
              <a:t>Das Web 2.0 und die sozialen Netzwerke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827906" cy="8279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59"/>
          <a:stretch/>
        </p:blipFill>
        <p:spPr>
          <a:xfrm>
            <a:off x="2949492" y="2175580"/>
            <a:ext cx="1948871" cy="305394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30924"/>
            <a:ext cx="772368" cy="772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2" b="20572"/>
          <a:stretch/>
        </p:blipFill>
        <p:spPr>
          <a:xfrm>
            <a:off x="6675927" y="3430924"/>
            <a:ext cx="1512168" cy="600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8" r="4934" b="36185"/>
          <a:stretch/>
        </p:blipFill>
        <p:spPr>
          <a:xfrm>
            <a:off x="1331640" y="4569233"/>
            <a:ext cx="1851602" cy="543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04430"/>
            <a:ext cx="1649760" cy="6516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5" b="28926"/>
          <a:stretch/>
        </p:blipFill>
        <p:spPr>
          <a:xfrm>
            <a:off x="6023513" y="2230600"/>
            <a:ext cx="2143125" cy="544767"/>
          </a:xfrm>
          <a:prstGeom prst="rect">
            <a:avLst/>
          </a:prstGeom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42012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" y="0"/>
            <a:ext cx="732884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41168"/>
            <a:ext cx="360040" cy="142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16024" cy="216024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35496" y="616530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6"/>
              </a:rPr>
              <a:t>http://www.briansolis.com/2008/08/introducing-conversation-prism</a:t>
            </a:r>
            <a:r>
              <a:rPr lang="de-CH" sz="800" dirty="0" smtClean="0">
                <a:hlinkClick r:id="rId6"/>
              </a:rPr>
              <a:t>/</a:t>
            </a:r>
            <a:r>
              <a:rPr lang="de-CH" sz="800" dirty="0" smtClean="0"/>
              <a:t> </a:t>
            </a:r>
            <a:endParaRPr lang="de-CH" sz="8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6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8849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Mitgliederzahlen</a:t>
            </a:r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419440"/>
              </p:ext>
            </p:extLst>
          </p:nvPr>
        </p:nvGraphicFramePr>
        <p:xfrm>
          <a:off x="457200" y="19891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35696"/>
                <a:gridCol w="3250704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Netzwerk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Nutzungsbedingung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Mitglieder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facebook.com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Ab 13 Jahre</a:t>
                      </a:r>
                      <a:endParaRPr lang="de-CH" baseline="30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845 Millionen*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de-CH" dirty="0" smtClean="0"/>
                        <a:t> (CH 2’814’520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e-CH" dirty="0" smtClean="0"/>
                        <a:t>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twitter.com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Offen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300 Millionen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plus.google.com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Ab 13 Jahre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90 Millionen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studieVZ.net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Ab 12 Jahre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17 Millionen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xing.ch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Ab</a:t>
                      </a:r>
                      <a:r>
                        <a:rPr lang="de-CH" baseline="0" dirty="0" smtClean="0"/>
                        <a:t> 18 Jahre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11 Millionen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de-CH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Monatlich aktive FB Accounts: </a:t>
            </a:r>
            <a:r>
              <a:rPr lang="de-CH" sz="800" dirty="0" smtClean="0">
                <a:hlinkClick r:id="rId3"/>
              </a:rPr>
              <a:t>http</a:t>
            </a:r>
            <a:r>
              <a:rPr lang="de-CH" sz="800" dirty="0">
                <a:hlinkClick r:id="rId3"/>
              </a:rPr>
              <a:t>://</a:t>
            </a:r>
            <a:r>
              <a:rPr lang="de-CH" sz="800" dirty="0" smtClean="0">
                <a:hlinkClick r:id="rId3"/>
              </a:rPr>
              <a:t>www.zdnet.com/blog/facebook/facebook-has-over-845-million-users/8332</a:t>
            </a:r>
            <a:r>
              <a:rPr lang="de-CH" sz="800" dirty="0" smtClean="0"/>
              <a:t> (Dezember 2011)</a:t>
            </a:r>
          </a:p>
          <a:p>
            <a:r>
              <a:rPr lang="de-CH" sz="800" dirty="0" smtClean="0"/>
              <a:t>2 CH Statistik: </a:t>
            </a:r>
            <a:r>
              <a:rPr lang="de-CH" sz="800" dirty="0" smtClean="0">
                <a:hlinkClick r:id="rId4"/>
              </a:rPr>
              <a:t>http</a:t>
            </a:r>
            <a:r>
              <a:rPr lang="de-CH" sz="800" dirty="0">
                <a:hlinkClick r:id="rId4"/>
              </a:rPr>
              <a:t>://www.socialbakers.com/facebook-statistics/?</a:t>
            </a:r>
            <a:r>
              <a:rPr lang="de-CH" sz="800" dirty="0" smtClean="0">
                <a:hlinkClick r:id="rId4"/>
              </a:rPr>
              <a:t>interval=last-6-months</a:t>
            </a:r>
            <a:endParaRPr lang="de-CH" sz="800" dirty="0" smtClean="0"/>
          </a:p>
          <a:p>
            <a:r>
              <a:rPr lang="de-CH" sz="800" dirty="0" smtClean="0"/>
              <a:t>3 Twitter: </a:t>
            </a:r>
            <a:r>
              <a:rPr lang="de-CH" sz="800" dirty="0">
                <a:hlinkClick r:id="rId5"/>
              </a:rPr>
              <a:t>http://</a:t>
            </a:r>
            <a:r>
              <a:rPr lang="de-CH" sz="800" dirty="0" smtClean="0">
                <a:hlinkClick r:id="rId5"/>
              </a:rPr>
              <a:t>www.bbc.co.uk/news/business-12889048</a:t>
            </a:r>
            <a:endParaRPr lang="de-CH" sz="800" dirty="0" smtClean="0"/>
          </a:p>
          <a:p>
            <a:r>
              <a:rPr lang="de-CH" sz="800" dirty="0" smtClean="0"/>
              <a:t>4 Google+: </a:t>
            </a:r>
            <a:r>
              <a:rPr lang="de-CH" sz="800" dirty="0">
                <a:hlinkClick r:id="rId6"/>
              </a:rPr>
              <a:t>http://</a:t>
            </a:r>
            <a:r>
              <a:rPr lang="de-CH" sz="800" dirty="0" smtClean="0">
                <a:hlinkClick r:id="rId6"/>
              </a:rPr>
              <a:t>investor.google.com/earnings/2011/Q4_google_earnings.html</a:t>
            </a:r>
            <a:endParaRPr lang="de-CH" sz="800" dirty="0" smtClean="0"/>
          </a:p>
          <a:p>
            <a:r>
              <a:rPr lang="de-CH" sz="800" dirty="0" smtClean="0"/>
              <a:t>5 </a:t>
            </a:r>
            <a:r>
              <a:rPr lang="de-CH" sz="800" dirty="0" err="1" smtClean="0"/>
              <a:t>StudieVZ</a:t>
            </a:r>
            <a:r>
              <a:rPr lang="de-CH" sz="800" dirty="0" smtClean="0"/>
              <a:t>: </a:t>
            </a:r>
          </a:p>
          <a:p>
            <a:r>
              <a:rPr lang="de-CH" sz="800" dirty="0" smtClean="0"/>
              <a:t>6 </a:t>
            </a:r>
            <a:r>
              <a:rPr lang="de-CH" sz="800" dirty="0" err="1" smtClean="0"/>
              <a:t>Xing</a:t>
            </a:r>
            <a:r>
              <a:rPr lang="de-CH" sz="800" dirty="0"/>
              <a:t>: </a:t>
            </a:r>
            <a:r>
              <a:rPr lang="de-CH" sz="800" dirty="0">
                <a:hlinkClick r:id="rId7"/>
              </a:rPr>
              <a:t>http://corporate.xing.com/english/press/press-releases/details/article/press-releasebrdeutsche-boerse-lists-xing-share/572/ef728be3b6401466e7eb028beba39178/?</a:t>
            </a:r>
            <a:r>
              <a:rPr lang="de-CH" sz="800" dirty="0" smtClean="0">
                <a:hlinkClick r:id="rId7"/>
              </a:rPr>
              <a:t>tx_ttnews</a:t>
            </a:r>
            <a:endParaRPr lang="de-CH" sz="800" dirty="0" smtClean="0"/>
          </a:p>
          <a:p>
            <a:r>
              <a:rPr lang="de-CH" sz="800" dirty="0"/>
              <a:t>7 </a:t>
            </a:r>
            <a:r>
              <a:rPr lang="de-CH" sz="800" dirty="0" smtClean="0"/>
              <a:t>EU Richtlinie für Jugendschutz: </a:t>
            </a:r>
            <a:r>
              <a:rPr lang="de-CH" sz="800" dirty="0" smtClean="0">
                <a:hlinkClick r:id="rId8"/>
              </a:rPr>
              <a:t>http</a:t>
            </a:r>
            <a:r>
              <a:rPr lang="de-CH" sz="800" dirty="0">
                <a:hlinkClick r:id="rId8"/>
              </a:rPr>
              <a:t>://</a:t>
            </a:r>
            <a:r>
              <a:rPr lang="de-CH" sz="800" dirty="0" smtClean="0">
                <a:hlinkClick r:id="rId8"/>
              </a:rPr>
              <a:t>ec.europa.eu/information_society/activities/social_networking/eu_action/selfreg/index_en.htm</a:t>
            </a:r>
            <a:r>
              <a:rPr lang="de-CH" sz="800" dirty="0" smtClean="0"/>
              <a:t>  </a:t>
            </a:r>
          </a:p>
          <a:p>
            <a:endParaRPr lang="de-CH" sz="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64088" y="4437112"/>
            <a:ext cx="333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* Nur monatlich aktive Mitglieder</a:t>
            </a:r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7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7519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Altersstatistik (CH)</a:t>
            </a:r>
            <a:r>
              <a:rPr lang="de-CH" baseline="30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094785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4"/>
              </a:rPr>
              <a:t>http://www.thomashutter.com/index.php/2011/07/facebook-infografik-und-demographische-daten-deutschland-osterreich-und-schweiz-per-juni-2011</a:t>
            </a:r>
            <a:r>
              <a:rPr lang="de-CH" sz="800" dirty="0" smtClean="0">
                <a:hlinkClick r:id="rId4"/>
              </a:rPr>
              <a:t>/</a:t>
            </a:r>
            <a:r>
              <a:rPr lang="de-CH" sz="800" dirty="0" smtClean="0"/>
              <a:t> (Juni 2011)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8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53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Gründung: 04. Februar 2004</a:t>
            </a:r>
          </a:p>
          <a:p>
            <a:r>
              <a:rPr lang="de-CH" dirty="0" smtClean="0"/>
              <a:t>1.11 Milliarden </a:t>
            </a:r>
            <a:r>
              <a:rPr lang="de-CH" b="1" dirty="0" smtClean="0"/>
              <a:t>aktive</a:t>
            </a:r>
            <a:r>
              <a:rPr lang="de-CH" dirty="0" smtClean="0"/>
              <a:t> Nutzer </a:t>
            </a:r>
            <a:r>
              <a:rPr lang="de-CH" dirty="0" smtClean="0"/>
              <a:t>(Mai 2013)</a:t>
            </a:r>
            <a:endParaRPr lang="de-CH" dirty="0" smtClean="0"/>
          </a:p>
          <a:p>
            <a:r>
              <a:rPr lang="de-CH" dirty="0" smtClean="0"/>
              <a:t>Verfügbar in 74 Sprachen</a:t>
            </a:r>
          </a:p>
          <a:p>
            <a:r>
              <a:rPr lang="de-CH" dirty="0" smtClean="0"/>
              <a:t>Umsatz: ca. 2 Mrd. $</a:t>
            </a:r>
          </a:p>
          <a:p>
            <a:r>
              <a:rPr lang="de-CH" dirty="0" smtClean="0"/>
              <a:t>Geschätzter Wert: 3’710 Mrd. $</a:t>
            </a:r>
            <a:r>
              <a:rPr lang="de-CH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de-CH" dirty="0" smtClean="0"/>
          </a:p>
          <a:p>
            <a:r>
              <a:rPr lang="de-CH" dirty="0" smtClean="0"/>
              <a:t>Mitarbeiter: ca. 3000+ (2011)</a:t>
            </a:r>
          </a:p>
          <a:p>
            <a:endParaRPr lang="de-CH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3"/>
              </a:rPr>
              <a:t>http://www.sec.gov/Archives/edgar/data/1326801/000119312512034517/d287954ds1.htm</a:t>
            </a:r>
            <a:endParaRPr lang="de-CH" sz="800" dirty="0" smtClean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45609"/>
            <a:ext cx="772368" cy="772368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9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561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2110</Words>
  <Application>Microsoft Office PowerPoint</Application>
  <PresentationFormat>Bildschirmpräsentation (4:3)</PresentationFormat>
  <Paragraphs>325</Paragraphs>
  <Slides>26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Office Theme</vt:lpstr>
      <vt:lpstr>Umgang mit sozialen Netzwerken Nutzen und Gefahren von Facebook und Co.</vt:lpstr>
      <vt:lpstr>Resultat Umfrage</vt:lpstr>
      <vt:lpstr>Resultat Umfrage</vt:lpstr>
      <vt:lpstr>Inhalt</vt:lpstr>
      <vt:lpstr>Das Web 2.0 und die sozialen Netzwerke</vt:lpstr>
      <vt:lpstr>PowerPoint-Präsentation</vt:lpstr>
      <vt:lpstr>Mitgliederzahlen</vt:lpstr>
      <vt:lpstr>Altersstatistik (CH) 1</vt:lpstr>
      <vt:lpstr>Facebook</vt:lpstr>
      <vt:lpstr>Geschäftsmodell</vt:lpstr>
      <vt:lpstr>Facebook Nutzen</vt:lpstr>
      <vt:lpstr>Facebook Gefahren</vt:lpstr>
      <vt:lpstr>Privatsphäre? Wieso</vt:lpstr>
      <vt:lpstr>Privatsphäre? Wie</vt:lpstr>
      <vt:lpstr>Privatsphäre? Fragestellung</vt:lpstr>
      <vt:lpstr>Privatsphäre! Jetzt</vt:lpstr>
      <vt:lpstr>Listen erstellen</vt:lpstr>
      <vt:lpstr>Privatsphäre mit Listen</vt:lpstr>
      <vt:lpstr>Daten reduzieren</vt:lpstr>
      <vt:lpstr>Netzwerke/Kontoverknüpfungen</vt:lpstr>
      <vt:lpstr>HTTPS aktivieren</vt:lpstr>
      <vt:lpstr>Anwendungen deinstallieren</vt:lpstr>
      <vt:lpstr>Mobile-Sync deaktivieren</vt:lpstr>
      <vt:lpstr>Facebook löschen</vt:lpstr>
      <vt:lpstr>Offene Fragerunde</vt:lpstr>
      <vt:lpstr>Anhang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Schnidrig</dc:creator>
  <cp:lastModifiedBy>Christian Schnidrig</cp:lastModifiedBy>
  <cp:revision>157</cp:revision>
  <cp:lastPrinted>2012-04-12T15:24:32Z</cp:lastPrinted>
  <dcterms:created xsi:type="dcterms:W3CDTF">2012-03-04T15:47:45Z</dcterms:created>
  <dcterms:modified xsi:type="dcterms:W3CDTF">2013-05-22T11:21:45Z</dcterms:modified>
</cp:coreProperties>
</file>