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9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54" autoAdjust="0"/>
  </p:normalViewPr>
  <p:slideViewPr>
    <p:cSldViewPr>
      <p:cViewPr>
        <p:scale>
          <a:sx n="108" d="100"/>
          <a:sy n="108" d="100"/>
        </p:scale>
        <p:origin x="-1350" y="6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B757E37-049B-4480-B1A8-0FA2B781ABEA}" type="slidenum">
              <a:t>‹#›</a:t>
            </a:fld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7076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CH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61860DA5-8DFD-4F65-8E5C-6C9CC5160CAE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715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de-CH" sz="2000" b="0" i="0" u="none" strike="noStrike" kern="1200">
        <a:ln>
          <a:noFill/>
        </a:ln>
        <a:latin typeface="Arial" pitchFamily="18"/>
        <a:ea typeface="SimSun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		Jan	- Digitaler Medienunterricht in Naters (4+6 Primarschule / OS)</a:t>
            </a:r>
          </a:p>
          <a:p>
            <a:r>
              <a:rPr lang="de-CH" dirty="0" smtClean="0"/>
              <a:t>		Jan - Grossratswahlen keine Teilnahme / </a:t>
            </a:r>
            <a:r>
              <a:rPr lang="de-CH" dirty="0" err="1" smtClean="0"/>
              <a:t>Youtube</a:t>
            </a:r>
            <a:r>
              <a:rPr lang="de-CH" dirty="0" smtClean="0"/>
              <a:t> Videos</a:t>
            </a:r>
          </a:p>
          <a:p>
            <a:r>
              <a:rPr lang="de-CH" dirty="0" smtClean="0"/>
              <a:t>21.01	Jan - Vorbereitung für den Heimfall 2030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02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09.06	Jun	- Abstimmung Asyl und Wahl des Bundesrats: 2x Nein</a:t>
            </a:r>
          </a:p>
          <a:p>
            <a:r>
              <a:rPr lang="de-CH" dirty="0" smtClean="0"/>
              <a:t>12.06	Jun	- Thema Streaming movie4k im </a:t>
            </a:r>
            <a:r>
              <a:rPr lang="de-CH" dirty="0" err="1" smtClean="0"/>
              <a:t>Walliserbote</a:t>
            </a:r>
            <a:endParaRPr lang="de-CH" dirty="0" smtClean="0"/>
          </a:p>
          <a:p>
            <a:r>
              <a:rPr lang="de-CH" dirty="0" smtClean="0"/>
              <a:t>25.06	Jun	- Demo in Bern gegen Tempora, </a:t>
            </a:r>
            <a:r>
              <a:rPr lang="de-CH" dirty="0" err="1" smtClean="0"/>
              <a:t>Prism</a:t>
            </a:r>
            <a:r>
              <a:rPr lang="de-CH" dirty="0" smtClean="0"/>
              <a:t>, </a:t>
            </a:r>
            <a:r>
              <a:rPr lang="de-CH" dirty="0" err="1" smtClean="0"/>
              <a:t>Büpf</a:t>
            </a:r>
            <a:r>
              <a:rPr lang="de-CH" dirty="0" smtClean="0"/>
              <a:t> und das geplante </a:t>
            </a:r>
            <a:r>
              <a:rPr lang="de-CH" dirty="0" err="1" smtClean="0"/>
              <a:t>Nachirchtendienstgesetz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28.08	Aug - Der </a:t>
            </a:r>
            <a:r>
              <a:rPr lang="de-CH" dirty="0" err="1" smtClean="0"/>
              <a:t>gläserene</a:t>
            </a:r>
            <a:r>
              <a:rPr lang="de-CH" dirty="0" smtClean="0"/>
              <a:t> Bürger - Jeder ist verdächtig!</a:t>
            </a:r>
          </a:p>
          <a:p>
            <a:r>
              <a:rPr lang="de-CH" dirty="0" smtClean="0"/>
              <a:t>29.08	Aug	- Speak2Text im Walliser Parlament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05.09	Sep	- Jede Stimme zählt</a:t>
            </a:r>
          </a:p>
          <a:p>
            <a:r>
              <a:rPr lang="de-CH" dirty="0" smtClean="0"/>
              <a:t>06.09	Sep - Präfekt</a:t>
            </a:r>
          </a:p>
          <a:p>
            <a:r>
              <a:rPr lang="de-CH" dirty="0" smtClean="0"/>
              <a:t>10.09	Sep	- Wildtierkameras im Wallis</a:t>
            </a:r>
          </a:p>
          <a:p>
            <a:r>
              <a:rPr lang="de-CH" dirty="0" smtClean="0"/>
              <a:t>22.09	Sep	- Abstimmung: Aufhebung der Wehrpflicht, </a:t>
            </a:r>
            <a:r>
              <a:rPr lang="de-CH" dirty="0" err="1" smtClean="0"/>
              <a:t>Epidemiegesetz</a:t>
            </a:r>
            <a:r>
              <a:rPr lang="de-CH" dirty="0" smtClean="0"/>
              <a:t> und Arbeitsgesetz: 3x 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05.09	Sep	- Jede Stimme zählt</a:t>
            </a:r>
          </a:p>
          <a:p>
            <a:r>
              <a:rPr lang="de-CH" dirty="0" smtClean="0"/>
              <a:t>06.09	Sep - Präfekt</a:t>
            </a:r>
          </a:p>
          <a:p>
            <a:r>
              <a:rPr lang="de-CH" dirty="0" smtClean="0"/>
              <a:t>10.09	Sep	- Wildtierkameras im Wallis</a:t>
            </a:r>
          </a:p>
          <a:p>
            <a:r>
              <a:rPr lang="de-CH" dirty="0" smtClean="0"/>
              <a:t>22.09	Sep	- Abstimmung: Aufhebung der Wehrpflicht, </a:t>
            </a:r>
            <a:r>
              <a:rPr lang="de-CH" dirty="0" err="1" smtClean="0"/>
              <a:t>Epidemiegesetz</a:t>
            </a:r>
            <a:r>
              <a:rPr lang="de-CH" smtClean="0"/>
              <a:t> und Arbeitsgesetz: 3x 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05.09	Sep	- Jede Stimme zählt</a:t>
            </a:r>
          </a:p>
          <a:p>
            <a:r>
              <a:rPr lang="de-CH" dirty="0" smtClean="0"/>
              <a:t>06.09	Sep - Präfekt</a:t>
            </a:r>
          </a:p>
          <a:p>
            <a:r>
              <a:rPr lang="de-CH" dirty="0" smtClean="0"/>
              <a:t>10.09	Sep	- Wildtierkameras im Wallis</a:t>
            </a:r>
          </a:p>
          <a:p>
            <a:r>
              <a:rPr lang="de-CH" dirty="0" smtClean="0"/>
              <a:t>22.09	Sep	- Abstimmung: Aufhebung der Wehrpflicht, </a:t>
            </a:r>
            <a:r>
              <a:rPr lang="de-CH" dirty="0" err="1" smtClean="0"/>
              <a:t>Epidemiegesetz</a:t>
            </a:r>
            <a:r>
              <a:rPr lang="de-CH" smtClean="0"/>
              <a:t> und Arbeitsgesetz: 3x 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04.10	Okt	- Frust um den Walliser Datenschutz</a:t>
            </a:r>
          </a:p>
          <a:p>
            <a:r>
              <a:rPr lang="de-CH" dirty="0" smtClean="0"/>
              <a:t>08.10	Okt	- </a:t>
            </a:r>
            <a:r>
              <a:rPr lang="de-CH" dirty="0" err="1" smtClean="0"/>
              <a:t>Gripen</a:t>
            </a:r>
            <a:r>
              <a:rPr lang="de-CH" dirty="0" smtClean="0"/>
              <a:t> Referendum</a:t>
            </a:r>
          </a:p>
          <a:p>
            <a:r>
              <a:rPr lang="de-CH" dirty="0" smtClean="0"/>
              <a:t>25.10	Okt	- Rolle der </a:t>
            </a:r>
            <a:r>
              <a:rPr lang="de-CH" dirty="0" err="1" smtClean="0"/>
              <a:t>Leuker</a:t>
            </a:r>
            <a:r>
              <a:rPr lang="de-CH" dirty="0" smtClean="0"/>
              <a:t> </a:t>
            </a:r>
            <a:r>
              <a:rPr lang="de-CH" dirty="0" err="1" smtClean="0"/>
              <a:t>Satelittenanlage</a:t>
            </a:r>
            <a:r>
              <a:rPr lang="de-CH" dirty="0" smtClean="0"/>
              <a:t> im NSA-Spionageskandal</a:t>
            </a:r>
          </a:p>
          <a:p>
            <a:r>
              <a:rPr lang="de-CH" dirty="0" smtClean="0"/>
              <a:t>25.10	Okt	- Referendum zu FATCA</a:t>
            </a:r>
          </a:p>
          <a:p>
            <a:r>
              <a:rPr lang="de-CH" dirty="0" smtClean="0"/>
              <a:t>30.10	Okt	- "Marsch </a:t>
            </a:r>
            <a:r>
              <a:rPr lang="de-CH" dirty="0" err="1" smtClean="0"/>
              <a:t>fer</a:t>
            </a:r>
            <a:r>
              <a:rPr lang="de-CH" dirty="0" smtClean="0"/>
              <a:t> </a:t>
            </a:r>
            <a:r>
              <a:rPr lang="de-CH" dirty="0" err="1" smtClean="0"/>
              <a:t>z'ungiboru</a:t>
            </a:r>
            <a:r>
              <a:rPr lang="de-CH" dirty="0" smtClean="0"/>
              <a:t> </a:t>
            </a:r>
            <a:r>
              <a:rPr lang="de-CH" dirty="0" err="1" smtClean="0"/>
              <a:t>Läbu</a:t>
            </a:r>
            <a:r>
              <a:rPr lang="de-CH" dirty="0" smtClean="0"/>
              <a:t>": Frauenrechte und Solidarität, statt Geiz und Verurteilung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04.10	Okt	- Frust um den Walliser Datenschutz</a:t>
            </a:r>
          </a:p>
          <a:p>
            <a:r>
              <a:rPr lang="de-CH" dirty="0" smtClean="0"/>
              <a:t>08.10	Okt	- </a:t>
            </a:r>
            <a:r>
              <a:rPr lang="de-CH" dirty="0" err="1" smtClean="0"/>
              <a:t>Gripen</a:t>
            </a:r>
            <a:r>
              <a:rPr lang="de-CH" dirty="0" smtClean="0"/>
              <a:t> Referendum</a:t>
            </a:r>
          </a:p>
          <a:p>
            <a:r>
              <a:rPr lang="de-CH" dirty="0" smtClean="0"/>
              <a:t>25.10	Okt	- Rolle der </a:t>
            </a:r>
            <a:r>
              <a:rPr lang="de-CH" dirty="0" err="1" smtClean="0"/>
              <a:t>Leuker</a:t>
            </a:r>
            <a:r>
              <a:rPr lang="de-CH" dirty="0" smtClean="0"/>
              <a:t> </a:t>
            </a:r>
            <a:r>
              <a:rPr lang="de-CH" dirty="0" err="1" smtClean="0"/>
              <a:t>Satelittenanlage</a:t>
            </a:r>
            <a:r>
              <a:rPr lang="de-CH" dirty="0" smtClean="0"/>
              <a:t> im NSA-Spionageskandal</a:t>
            </a:r>
          </a:p>
          <a:p>
            <a:r>
              <a:rPr lang="de-CH" dirty="0" smtClean="0"/>
              <a:t>25.10	Okt	- Referendum zu FATCA</a:t>
            </a:r>
          </a:p>
          <a:p>
            <a:r>
              <a:rPr lang="de-CH" dirty="0" smtClean="0"/>
              <a:t>30.10	Okt	- "Marsch </a:t>
            </a:r>
            <a:r>
              <a:rPr lang="de-CH" dirty="0" err="1" smtClean="0"/>
              <a:t>fer</a:t>
            </a:r>
            <a:r>
              <a:rPr lang="de-CH" dirty="0" smtClean="0"/>
              <a:t> </a:t>
            </a:r>
            <a:r>
              <a:rPr lang="de-CH" dirty="0" err="1" smtClean="0"/>
              <a:t>z'ungiboru</a:t>
            </a:r>
            <a:r>
              <a:rPr lang="de-CH" dirty="0" smtClean="0"/>
              <a:t> </a:t>
            </a:r>
            <a:r>
              <a:rPr lang="de-CH" dirty="0" err="1" smtClean="0"/>
              <a:t>Läbu</a:t>
            </a:r>
            <a:r>
              <a:rPr lang="de-CH" dirty="0" smtClean="0"/>
              <a:t>": Frauenrechte und Solidarität, statt Geiz und Verurteilung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04.10	Okt	- Frust um den Walliser Datenschutz</a:t>
            </a:r>
          </a:p>
          <a:p>
            <a:r>
              <a:rPr lang="de-CH" dirty="0" smtClean="0"/>
              <a:t>08.10	Okt	- </a:t>
            </a:r>
            <a:r>
              <a:rPr lang="de-CH" dirty="0" err="1" smtClean="0"/>
              <a:t>Gripen</a:t>
            </a:r>
            <a:r>
              <a:rPr lang="de-CH" dirty="0" smtClean="0"/>
              <a:t> Referendum</a:t>
            </a:r>
          </a:p>
          <a:p>
            <a:r>
              <a:rPr lang="de-CH" dirty="0" smtClean="0"/>
              <a:t>25.10	Okt	- Rolle der </a:t>
            </a:r>
            <a:r>
              <a:rPr lang="de-CH" dirty="0" err="1" smtClean="0"/>
              <a:t>Leuker</a:t>
            </a:r>
            <a:r>
              <a:rPr lang="de-CH" dirty="0" smtClean="0"/>
              <a:t> </a:t>
            </a:r>
            <a:r>
              <a:rPr lang="de-CH" dirty="0" err="1" smtClean="0"/>
              <a:t>Satelittenanlage</a:t>
            </a:r>
            <a:r>
              <a:rPr lang="de-CH" dirty="0" smtClean="0"/>
              <a:t> im NSA-Spionageskandal</a:t>
            </a:r>
          </a:p>
          <a:p>
            <a:r>
              <a:rPr lang="de-CH" dirty="0" smtClean="0"/>
              <a:t>25.10	Okt	- Referendum zu FATCA</a:t>
            </a:r>
          </a:p>
          <a:p>
            <a:r>
              <a:rPr lang="de-CH" dirty="0" smtClean="0"/>
              <a:t>30.10	Okt	- "Marsch </a:t>
            </a:r>
            <a:r>
              <a:rPr lang="de-CH" dirty="0" err="1" smtClean="0"/>
              <a:t>fer</a:t>
            </a:r>
            <a:r>
              <a:rPr lang="de-CH" dirty="0" smtClean="0"/>
              <a:t> </a:t>
            </a:r>
            <a:r>
              <a:rPr lang="de-CH" dirty="0" err="1" smtClean="0"/>
              <a:t>z'ungiboru</a:t>
            </a:r>
            <a:r>
              <a:rPr lang="de-CH" dirty="0" smtClean="0"/>
              <a:t> </a:t>
            </a:r>
            <a:r>
              <a:rPr lang="de-CH" dirty="0" err="1" smtClean="0"/>
              <a:t>Läbu</a:t>
            </a:r>
            <a:r>
              <a:rPr lang="de-CH" dirty="0" smtClean="0"/>
              <a:t>": Frauenrechte und Solidarität, statt Geiz und Verurteilung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04.10	Okt	- Frust um den Walliser Datenschutz</a:t>
            </a:r>
          </a:p>
          <a:p>
            <a:r>
              <a:rPr lang="de-CH" dirty="0" smtClean="0"/>
              <a:t>08.10	Okt	- </a:t>
            </a:r>
            <a:r>
              <a:rPr lang="de-CH" dirty="0" err="1" smtClean="0"/>
              <a:t>Gripen</a:t>
            </a:r>
            <a:r>
              <a:rPr lang="de-CH" dirty="0" smtClean="0"/>
              <a:t> Referendum</a:t>
            </a:r>
          </a:p>
          <a:p>
            <a:r>
              <a:rPr lang="de-CH" dirty="0" smtClean="0"/>
              <a:t>25.10	Okt	- Rolle der </a:t>
            </a:r>
            <a:r>
              <a:rPr lang="de-CH" dirty="0" err="1" smtClean="0"/>
              <a:t>Leuker</a:t>
            </a:r>
            <a:r>
              <a:rPr lang="de-CH" dirty="0" smtClean="0"/>
              <a:t> </a:t>
            </a:r>
            <a:r>
              <a:rPr lang="de-CH" dirty="0" err="1" smtClean="0"/>
              <a:t>Satelittenanlage</a:t>
            </a:r>
            <a:r>
              <a:rPr lang="de-CH" dirty="0" smtClean="0"/>
              <a:t> im NSA-Spionageskandal</a:t>
            </a:r>
          </a:p>
          <a:p>
            <a:r>
              <a:rPr lang="de-CH" dirty="0" smtClean="0"/>
              <a:t>25.10	Okt	- Referendum zu FATCA</a:t>
            </a:r>
          </a:p>
          <a:p>
            <a:r>
              <a:rPr lang="de-CH" dirty="0" smtClean="0"/>
              <a:t>30.10	Okt	- "Marsch </a:t>
            </a:r>
            <a:r>
              <a:rPr lang="de-CH" dirty="0" err="1" smtClean="0"/>
              <a:t>fer</a:t>
            </a:r>
            <a:r>
              <a:rPr lang="de-CH" dirty="0" smtClean="0"/>
              <a:t> </a:t>
            </a:r>
            <a:r>
              <a:rPr lang="de-CH" dirty="0" err="1" smtClean="0"/>
              <a:t>z'ungiboru</a:t>
            </a:r>
            <a:r>
              <a:rPr lang="de-CH" dirty="0" smtClean="0"/>
              <a:t> </a:t>
            </a:r>
            <a:r>
              <a:rPr lang="de-CH" dirty="0" err="1" smtClean="0"/>
              <a:t>Läbu</a:t>
            </a:r>
            <a:r>
              <a:rPr lang="de-CH" dirty="0" smtClean="0"/>
              <a:t>": Frauenrechte und Solidarität, statt Geiz und Verurteilung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08.11	Nov	- Videokamera-</a:t>
            </a:r>
            <a:r>
              <a:rPr lang="de-CH" dirty="0" err="1" smtClean="0"/>
              <a:t>Littering</a:t>
            </a:r>
            <a:r>
              <a:rPr lang="de-CH" dirty="0" smtClean="0"/>
              <a:t> Lesebrief im WB</a:t>
            </a:r>
          </a:p>
          <a:p>
            <a:r>
              <a:rPr lang="de-CH" dirty="0" smtClean="0"/>
              <a:t>29.11	Nov - Video-Doku-Abend mit AFK -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Pirate</a:t>
            </a:r>
            <a:r>
              <a:rPr lang="de-CH" dirty="0" smtClean="0"/>
              <a:t> Bay</a:t>
            </a:r>
          </a:p>
          <a:p>
            <a:r>
              <a:rPr lang="de-CH" dirty="0" smtClean="0"/>
              <a:t>19.11	Nov - </a:t>
            </a:r>
            <a:r>
              <a:rPr lang="de-CH" dirty="0" err="1" smtClean="0"/>
              <a:t>Hooligankonkordat</a:t>
            </a:r>
            <a:r>
              <a:rPr lang="de-CH" dirty="0" smtClean="0"/>
              <a:t> angenommen. Oder doch nicht?</a:t>
            </a:r>
          </a:p>
          <a:p>
            <a:r>
              <a:rPr lang="de-CH" dirty="0" smtClean="0"/>
              <a:t>20.10	Nov	- Vortrag/Debatte in Brig: Yes 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scan</a:t>
            </a:r>
            <a:r>
              <a:rPr lang="de-CH" dirty="0" smtClean="0"/>
              <a:t> (mit Pascal </a:t>
            </a:r>
            <a:r>
              <a:rPr lang="de-CH" dirty="0" err="1" smtClean="0"/>
              <a:t>Gloor</a:t>
            </a:r>
            <a:r>
              <a:rPr lang="de-CH" dirty="0" smtClean="0"/>
              <a:t> und Jürg Bühler)</a:t>
            </a:r>
          </a:p>
          <a:p>
            <a:r>
              <a:rPr lang="de-CH" dirty="0" smtClean="0"/>
              <a:t>25.11	Nov - Naters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14.02	Feb	- </a:t>
            </a:r>
            <a:r>
              <a:rPr lang="en-US" dirty="0" err="1" smtClean="0"/>
              <a:t>Valentingsgreetings</a:t>
            </a:r>
            <a:r>
              <a:rPr lang="en-US" dirty="0" smtClean="0"/>
              <a:t> der PPVS</a:t>
            </a:r>
          </a:p>
          <a:p>
            <a:r>
              <a:rPr lang="en-US" dirty="0" smtClean="0"/>
              <a:t>20.02	Feb - </a:t>
            </a:r>
            <a:r>
              <a:rPr lang="en-US" dirty="0" err="1" smtClean="0"/>
              <a:t>Hooligankonkordat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08.11	Nov	- Videokamera-</a:t>
            </a:r>
            <a:r>
              <a:rPr lang="de-CH" dirty="0" err="1" smtClean="0"/>
              <a:t>Littering</a:t>
            </a:r>
            <a:r>
              <a:rPr lang="de-CH" dirty="0" smtClean="0"/>
              <a:t> Lesebrief im WB</a:t>
            </a:r>
          </a:p>
          <a:p>
            <a:r>
              <a:rPr lang="de-CH" dirty="0" smtClean="0"/>
              <a:t>29.11	Nov - Video-Doku-Abend mit AFK -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Pirate</a:t>
            </a:r>
            <a:r>
              <a:rPr lang="de-CH" dirty="0" smtClean="0"/>
              <a:t> Bay</a:t>
            </a:r>
          </a:p>
          <a:p>
            <a:r>
              <a:rPr lang="de-CH" dirty="0" smtClean="0"/>
              <a:t>19.11	Nov - </a:t>
            </a:r>
            <a:r>
              <a:rPr lang="de-CH" dirty="0" err="1" smtClean="0"/>
              <a:t>Hooligankonkordat</a:t>
            </a:r>
            <a:r>
              <a:rPr lang="de-CH" dirty="0" smtClean="0"/>
              <a:t> angenommen. Oder doch nicht?</a:t>
            </a:r>
          </a:p>
          <a:p>
            <a:r>
              <a:rPr lang="de-CH" dirty="0" smtClean="0"/>
              <a:t>20.10	Nov	- Vortrag/Debatte in Brig: Yes 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scan</a:t>
            </a:r>
            <a:r>
              <a:rPr lang="de-CH" dirty="0" smtClean="0"/>
              <a:t> (mit Pascal </a:t>
            </a:r>
            <a:r>
              <a:rPr lang="de-CH" dirty="0" err="1" smtClean="0"/>
              <a:t>Gloor</a:t>
            </a:r>
            <a:r>
              <a:rPr lang="de-CH" dirty="0" smtClean="0"/>
              <a:t> und Jürg Bühler)</a:t>
            </a:r>
          </a:p>
          <a:p>
            <a:r>
              <a:rPr lang="de-CH" dirty="0" smtClean="0"/>
              <a:t>25.11	Nov - Naters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08.11	Nov	- Videokamera-</a:t>
            </a:r>
            <a:r>
              <a:rPr lang="de-CH" dirty="0" err="1" smtClean="0"/>
              <a:t>Littering</a:t>
            </a:r>
            <a:r>
              <a:rPr lang="de-CH" dirty="0" smtClean="0"/>
              <a:t> Lesebrief im WB</a:t>
            </a:r>
          </a:p>
          <a:p>
            <a:r>
              <a:rPr lang="de-CH" dirty="0" smtClean="0"/>
              <a:t>29.11	Nov - Video-Doku-Abend mit AFK -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Pirate</a:t>
            </a:r>
            <a:r>
              <a:rPr lang="de-CH" dirty="0" smtClean="0"/>
              <a:t> Bay</a:t>
            </a:r>
          </a:p>
          <a:p>
            <a:r>
              <a:rPr lang="de-CH" dirty="0" smtClean="0"/>
              <a:t>19.11	Nov - </a:t>
            </a:r>
            <a:r>
              <a:rPr lang="de-CH" dirty="0" err="1" smtClean="0"/>
              <a:t>Hooligankonkordat</a:t>
            </a:r>
            <a:r>
              <a:rPr lang="de-CH" dirty="0" smtClean="0"/>
              <a:t> angenommen. Oder doch nicht?</a:t>
            </a:r>
          </a:p>
          <a:p>
            <a:r>
              <a:rPr lang="de-CH" dirty="0" smtClean="0"/>
              <a:t>20.10	Nov	- Vortrag/Debatte in Brig: Yes 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scan</a:t>
            </a:r>
            <a:r>
              <a:rPr lang="de-CH" dirty="0" smtClean="0"/>
              <a:t> (mit Pascal </a:t>
            </a:r>
            <a:r>
              <a:rPr lang="de-CH" dirty="0" err="1" smtClean="0"/>
              <a:t>Gloor</a:t>
            </a:r>
            <a:r>
              <a:rPr lang="de-CH" dirty="0" smtClean="0"/>
              <a:t> und Jürg Bühler)</a:t>
            </a:r>
          </a:p>
          <a:p>
            <a:r>
              <a:rPr lang="de-CH" dirty="0" smtClean="0"/>
              <a:t>25.11	Nov - Naters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08.11	Nov	- Videokamera-</a:t>
            </a:r>
            <a:r>
              <a:rPr lang="de-CH" dirty="0" err="1" smtClean="0"/>
              <a:t>Littering</a:t>
            </a:r>
            <a:r>
              <a:rPr lang="de-CH" dirty="0" smtClean="0"/>
              <a:t> Lesebrief im WB</a:t>
            </a:r>
          </a:p>
          <a:p>
            <a:r>
              <a:rPr lang="de-CH" dirty="0" smtClean="0"/>
              <a:t>29.11	Nov - Video-Doku-Abend mit AFK -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Pirate</a:t>
            </a:r>
            <a:r>
              <a:rPr lang="de-CH" dirty="0" smtClean="0"/>
              <a:t> Bay</a:t>
            </a:r>
          </a:p>
          <a:p>
            <a:r>
              <a:rPr lang="de-CH" dirty="0" smtClean="0"/>
              <a:t>19.11	Nov - </a:t>
            </a:r>
            <a:r>
              <a:rPr lang="de-CH" dirty="0" err="1" smtClean="0"/>
              <a:t>Hooligankonkordat</a:t>
            </a:r>
            <a:r>
              <a:rPr lang="de-CH" dirty="0" smtClean="0"/>
              <a:t> angenommen. Oder doch nicht?</a:t>
            </a:r>
          </a:p>
          <a:p>
            <a:r>
              <a:rPr lang="de-CH" dirty="0" smtClean="0"/>
              <a:t>20.10	Nov	- Vortrag/Debatte in Brig: Yes 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scan</a:t>
            </a:r>
            <a:r>
              <a:rPr lang="de-CH" dirty="0" smtClean="0"/>
              <a:t> (mit Pascal </a:t>
            </a:r>
            <a:r>
              <a:rPr lang="de-CH" dirty="0" err="1" smtClean="0"/>
              <a:t>Gloor</a:t>
            </a:r>
            <a:r>
              <a:rPr lang="de-CH" dirty="0" smtClean="0"/>
              <a:t> und Jürg Bühler)</a:t>
            </a:r>
          </a:p>
          <a:p>
            <a:r>
              <a:rPr lang="de-CH" dirty="0" smtClean="0"/>
              <a:t>25.11	Nov - Naters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11.12	</a:t>
            </a:r>
            <a:r>
              <a:rPr lang="en-US" dirty="0" err="1" smtClean="0"/>
              <a:t>Dez</a:t>
            </a:r>
            <a:r>
              <a:rPr lang="en-US" dirty="0" smtClean="0"/>
              <a:t> - </a:t>
            </a:r>
            <a:r>
              <a:rPr lang="en-US" dirty="0" err="1" smtClean="0"/>
              <a:t>Medienkompetenz</a:t>
            </a:r>
            <a:r>
              <a:rPr lang="en-US" dirty="0" smtClean="0"/>
              <a:t>: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 smtClean="0"/>
              <a:t>Medien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Fokus</a:t>
            </a:r>
            <a:endParaRPr lang="en-US" dirty="0" smtClean="0"/>
          </a:p>
          <a:p>
            <a:r>
              <a:rPr lang="en-US" dirty="0" smtClean="0"/>
              <a:t>12.12	</a:t>
            </a:r>
            <a:r>
              <a:rPr lang="en-US" dirty="0" err="1" smtClean="0"/>
              <a:t>Dez</a:t>
            </a:r>
            <a:r>
              <a:rPr lang="en-US" dirty="0" smtClean="0"/>
              <a:t> - Wallis </a:t>
            </a:r>
            <a:r>
              <a:rPr lang="en-US" dirty="0" err="1" smtClean="0"/>
              <a:t>legalisiert</a:t>
            </a:r>
            <a:r>
              <a:rPr lang="en-US" dirty="0" smtClean="0"/>
              <a:t> </a:t>
            </a:r>
            <a:r>
              <a:rPr lang="en-US" dirty="0" err="1" smtClean="0"/>
              <a:t>präventive</a:t>
            </a:r>
            <a:r>
              <a:rPr lang="en-US" dirty="0" smtClean="0"/>
              <a:t>, </a:t>
            </a:r>
            <a:r>
              <a:rPr lang="en-US" dirty="0" err="1" smtClean="0"/>
              <a:t>vorbehaltslose</a:t>
            </a:r>
            <a:r>
              <a:rPr lang="en-US" dirty="0" smtClean="0"/>
              <a:t>, </a:t>
            </a:r>
            <a:r>
              <a:rPr lang="en-US" dirty="0" err="1" smtClean="0"/>
              <a:t>verdeckte</a:t>
            </a:r>
            <a:r>
              <a:rPr lang="en-US" dirty="0" smtClean="0"/>
              <a:t> </a:t>
            </a:r>
            <a:r>
              <a:rPr lang="en-US" dirty="0" err="1" smtClean="0"/>
              <a:t>Überwachung</a:t>
            </a:r>
            <a:endParaRPr lang="en-US" dirty="0" smtClean="0"/>
          </a:p>
          <a:p>
            <a:r>
              <a:rPr lang="en-US" dirty="0" smtClean="0"/>
              <a:t>12.12	</a:t>
            </a:r>
            <a:r>
              <a:rPr lang="en-US" dirty="0" err="1" smtClean="0"/>
              <a:t>Dez</a:t>
            </a:r>
            <a:r>
              <a:rPr lang="en-US" dirty="0" smtClean="0"/>
              <a:t>	- </a:t>
            </a:r>
            <a:r>
              <a:rPr lang="en-US" dirty="0" err="1" smtClean="0"/>
              <a:t>Beitritt</a:t>
            </a:r>
            <a:r>
              <a:rPr lang="en-US" dirty="0" smtClean="0"/>
              <a:t> Initiative </a:t>
            </a:r>
            <a:r>
              <a:rPr lang="en-US" dirty="0" err="1" smtClean="0"/>
              <a:t>Trennung</a:t>
            </a:r>
            <a:r>
              <a:rPr lang="en-US" dirty="0" smtClean="0"/>
              <a:t> </a:t>
            </a:r>
            <a:r>
              <a:rPr lang="en-US" dirty="0" err="1" smtClean="0"/>
              <a:t>Kirche</a:t>
            </a:r>
            <a:r>
              <a:rPr lang="en-US" dirty="0" smtClean="0"/>
              <a:t>/</a:t>
            </a:r>
            <a:r>
              <a:rPr lang="en-US" dirty="0" err="1" smtClean="0"/>
              <a:t>Staat</a:t>
            </a:r>
            <a:endParaRPr lang="en-US" dirty="0" smtClean="0"/>
          </a:p>
          <a:p>
            <a:r>
              <a:rPr lang="en-US" dirty="0" smtClean="0"/>
              <a:t>19.12	</a:t>
            </a:r>
            <a:r>
              <a:rPr lang="en-US" dirty="0" err="1" smtClean="0"/>
              <a:t>Dez</a:t>
            </a:r>
            <a:r>
              <a:rPr lang="en-US" dirty="0" smtClean="0"/>
              <a:t> - Das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 smtClean="0"/>
              <a:t>Erbe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11.12	</a:t>
            </a:r>
            <a:r>
              <a:rPr lang="en-US" dirty="0" err="1" smtClean="0"/>
              <a:t>Dez</a:t>
            </a:r>
            <a:r>
              <a:rPr lang="en-US" dirty="0" smtClean="0"/>
              <a:t> - </a:t>
            </a:r>
            <a:r>
              <a:rPr lang="en-US" dirty="0" err="1" smtClean="0"/>
              <a:t>Medienkompetenz</a:t>
            </a:r>
            <a:r>
              <a:rPr lang="en-US" dirty="0" smtClean="0"/>
              <a:t>: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 smtClean="0"/>
              <a:t>Medien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Fokus</a:t>
            </a:r>
            <a:endParaRPr lang="en-US" dirty="0" smtClean="0"/>
          </a:p>
          <a:p>
            <a:r>
              <a:rPr lang="en-US" dirty="0" smtClean="0"/>
              <a:t>12.12	</a:t>
            </a:r>
            <a:r>
              <a:rPr lang="en-US" dirty="0" err="1" smtClean="0"/>
              <a:t>Dez</a:t>
            </a:r>
            <a:r>
              <a:rPr lang="en-US" dirty="0" smtClean="0"/>
              <a:t> - Wallis </a:t>
            </a:r>
            <a:r>
              <a:rPr lang="en-US" dirty="0" err="1" smtClean="0"/>
              <a:t>legalisiert</a:t>
            </a:r>
            <a:r>
              <a:rPr lang="en-US" dirty="0" smtClean="0"/>
              <a:t> </a:t>
            </a:r>
            <a:r>
              <a:rPr lang="en-US" dirty="0" err="1" smtClean="0"/>
              <a:t>präventive</a:t>
            </a:r>
            <a:r>
              <a:rPr lang="en-US" dirty="0" smtClean="0"/>
              <a:t>, </a:t>
            </a:r>
            <a:r>
              <a:rPr lang="en-US" dirty="0" err="1" smtClean="0"/>
              <a:t>vorbehaltslose</a:t>
            </a:r>
            <a:r>
              <a:rPr lang="en-US" dirty="0" smtClean="0"/>
              <a:t>, </a:t>
            </a:r>
            <a:r>
              <a:rPr lang="en-US" dirty="0" err="1" smtClean="0"/>
              <a:t>verdeckte</a:t>
            </a:r>
            <a:r>
              <a:rPr lang="en-US" dirty="0" smtClean="0"/>
              <a:t> </a:t>
            </a:r>
            <a:r>
              <a:rPr lang="en-US" dirty="0" err="1" smtClean="0"/>
              <a:t>Überwachung</a:t>
            </a:r>
            <a:endParaRPr lang="en-US" dirty="0" smtClean="0"/>
          </a:p>
          <a:p>
            <a:r>
              <a:rPr lang="en-US" dirty="0" smtClean="0"/>
              <a:t>19.12	</a:t>
            </a:r>
            <a:r>
              <a:rPr lang="en-US" dirty="0" err="1" smtClean="0"/>
              <a:t>Dez</a:t>
            </a:r>
            <a:r>
              <a:rPr lang="en-US" dirty="0" smtClean="0"/>
              <a:t> - Das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 smtClean="0"/>
              <a:t>Erbe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11.12	</a:t>
            </a:r>
            <a:r>
              <a:rPr lang="en-US" dirty="0" err="1" smtClean="0"/>
              <a:t>Dez</a:t>
            </a:r>
            <a:r>
              <a:rPr lang="en-US" dirty="0" smtClean="0"/>
              <a:t> - </a:t>
            </a:r>
            <a:r>
              <a:rPr lang="en-US" dirty="0" err="1" smtClean="0"/>
              <a:t>Medienkompetenz</a:t>
            </a:r>
            <a:r>
              <a:rPr lang="en-US" dirty="0" smtClean="0"/>
              <a:t>: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 smtClean="0"/>
              <a:t>Medien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Fokus</a:t>
            </a:r>
            <a:endParaRPr lang="en-US" dirty="0" smtClean="0"/>
          </a:p>
          <a:p>
            <a:r>
              <a:rPr lang="en-US" dirty="0" smtClean="0"/>
              <a:t>12.12	</a:t>
            </a:r>
            <a:r>
              <a:rPr lang="en-US" dirty="0" err="1" smtClean="0"/>
              <a:t>Dez</a:t>
            </a:r>
            <a:r>
              <a:rPr lang="en-US" dirty="0" smtClean="0"/>
              <a:t> - Wallis </a:t>
            </a:r>
            <a:r>
              <a:rPr lang="en-US" dirty="0" err="1" smtClean="0"/>
              <a:t>legalisiert</a:t>
            </a:r>
            <a:r>
              <a:rPr lang="en-US" dirty="0" smtClean="0"/>
              <a:t> </a:t>
            </a:r>
            <a:r>
              <a:rPr lang="en-US" dirty="0" err="1" smtClean="0"/>
              <a:t>präventive</a:t>
            </a:r>
            <a:r>
              <a:rPr lang="en-US" dirty="0" smtClean="0"/>
              <a:t>, </a:t>
            </a:r>
            <a:r>
              <a:rPr lang="en-US" dirty="0" err="1" smtClean="0"/>
              <a:t>vorbehaltslose</a:t>
            </a:r>
            <a:r>
              <a:rPr lang="en-US" dirty="0" smtClean="0"/>
              <a:t>, </a:t>
            </a:r>
            <a:r>
              <a:rPr lang="en-US" dirty="0" err="1" smtClean="0"/>
              <a:t>verdeckte</a:t>
            </a:r>
            <a:r>
              <a:rPr lang="en-US" dirty="0" smtClean="0"/>
              <a:t> </a:t>
            </a:r>
            <a:r>
              <a:rPr lang="en-US" dirty="0" err="1" smtClean="0"/>
              <a:t>Überwachung</a:t>
            </a:r>
            <a:endParaRPr lang="en-US" dirty="0" smtClean="0"/>
          </a:p>
          <a:p>
            <a:r>
              <a:rPr lang="en-US" smtClean="0"/>
              <a:t>19.12</a:t>
            </a:r>
            <a:r>
              <a:rPr lang="en-US" dirty="0" smtClean="0"/>
              <a:t>	</a:t>
            </a:r>
            <a:r>
              <a:rPr lang="en-US" dirty="0" err="1" smtClean="0"/>
              <a:t>Dez</a:t>
            </a:r>
            <a:r>
              <a:rPr lang="en-US" dirty="0" smtClean="0"/>
              <a:t> - Das </a:t>
            </a:r>
            <a:r>
              <a:rPr lang="en-US" dirty="0" err="1" smtClean="0"/>
              <a:t>digitale</a:t>
            </a:r>
            <a:r>
              <a:rPr lang="en-US" dirty="0" smtClean="0"/>
              <a:t> </a:t>
            </a:r>
            <a:r>
              <a:rPr lang="en-US" dirty="0" err="1" smtClean="0"/>
              <a:t>Erbe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12.01	Jan	- Beitritt Initiative Trennung Kirche/Staat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02.02	Feb - 	- Kommission Berufsbildung Naters</a:t>
            </a:r>
          </a:p>
          <a:p>
            <a:r>
              <a:rPr lang="de-CH" dirty="0" smtClean="0"/>
              <a:t>07.02	Feb	- Abstimmung: Nein zur Initiative "Gegen Masseneinwanderung", Nein zur "Abtreibungsfinanzierung ist Privatsache, JA zum FABI</a:t>
            </a:r>
          </a:p>
          <a:p>
            <a:r>
              <a:rPr lang="de-CH" dirty="0" smtClean="0"/>
              <a:t>13.02	Feb	- Piraten Position zur Reform R21</a:t>
            </a:r>
          </a:p>
          <a:p>
            <a:r>
              <a:rPr lang="de-CH" dirty="0" smtClean="0"/>
              <a:t>25.02	Feb	- Bundesgerichtsentscheid über das Wahlsystem im Wallis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02.02	Feb </a:t>
            </a:r>
            <a:r>
              <a:rPr lang="de-CH" smtClean="0"/>
              <a:t>- 	- Kommission </a:t>
            </a:r>
            <a:r>
              <a:rPr lang="de-CH" dirty="0" smtClean="0"/>
              <a:t>Berufsbildung Naters</a:t>
            </a:r>
          </a:p>
          <a:p>
            <a:r>
              <a:rPr lang="de-CH" dirty="0" smtClean="0"/>
              <a:t>07.02	Feb	- Abstimmung: Nein zur Initiative "Gegen Masseneinwanderung", Nein zur "Abtreibungsfinanzierung ist Privatsache, JA zum FABI</a:t>
            </a:r>
          </a:p>
          <a:p>
            <a:r>
              <a:rPr lang="de-CH" dirty="0" smtClean="0"/>
              <a:t>13.02	Feb	- Piraten Position zur Reform R21</a:t>
            </a:r>
          </a:p>
          <a:p>
            <a:r>
              <a:rPr lang="de-CH" dirty="0" smtClean="0"/>
              <a:t>25.02	Feb	- Bundesgerichtsentscheid über das Wahlsystem im Wallis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02.02	Feb </a:t>
            </a:r>
            <a:r>
              <a:rPr lang="de-CH" smtClean="0"/>
              <a:t>- 	- Kommission </a:t>
            </a:r>
            <a:r>
              <a:rPr lang="de-CH" dirty="0" smtClean="0"/>
              <a:t>Berufsbildung Naters</a:t>
            </a:r>
          </a:p>
          <a:p>
            <a:r>
              <a:rPr lang="de-CH" dirty="0" smtClean="0"/>
              <a:t>07.02	Feb	- Abstimmung: Nein zur Initiative "Gegen Masseneinwanderung", Nein zur "Abtreibungsfinanzierung ist Privatsache, JA zum FABI</a:t>
            </a:r>
          </a:p>
          <a:p>
            <a:r>
              <a:rPr lang="de-CH" dirty="0" smtClean="0"/>
              <a:t>13.02	Feb	- Piraten Position zur Reform R21</a:t>
            </a:r>
          </a:p>
          <a:p>
            <a:r>
              <a:rPr lang="de-CH" dirty="0" smtClean="0"/>
              <a:t>25.02	Feb	- Bundesgerichtsentscheid über das Wahlsystem im Wallis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14.02	Feb	- </a:t>
            </a:r>
            <a:r>
              <a:rPr lang="en-US" dirty="0" err="1" smtClean="0"/>
              <a:t>Valentingsgreetings</a:t>
            </a:r>
            <a:r>
              <a:rPr lang="en-US" dirty="0" smtClean="0"/>
              <a:t> der PPVS</a:t>
            </a:r>
          </a:p>
          <a:p>
            <a:r>
              <a:rPr lang="en-US" dirty="0" smtClean="0"/>
              <a:t>20.02	Feb - </a:t>
            </a:r>
            <a:r>
              <a:rPr lang="en-US" smtClean="0"/>
              <a:t>Hooligankonkordat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30.03	Mar	- Stellungnahme zum geforderten Kopfbedeckungsverbot an Walliser Schulen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03.04	Apr	- Cybermobbing und digitale Medien an Walliser Schulen</a:t>
            </a:r>
          </a:p>
          <a:p>
            <a:r>
              <a:rPr lang="de-CH" dirty="0" smtClean="0"/>
              <a:t>08.04	Apr	- </a:t>
            </a:r>
            <a:r>
              <a:rPr lang="de-CH" dirty="0" err="1" smtClean="0"/>
              <a:t>Heartbleed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03.04	Apr	- Cybermobbing und digitale Medien an Walliser Schulen</a:t>
            </a:r>
          </a:p>
          <a:p>
            <a:r>
              <a:rPr lang="de-CH" dirty="0" smtClean="0"/>
              <a:t>08.04	Apr	- </a:t>
            </a:r>
            <a:r>
              <a:rPr lang="de-CH" dirty="0" err="1" smtClean="0"/>
              <a:t>Heartbleed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08.05	Mai	- Jungwähler, an die Stimmzettel!</a:t>
            </a:r>
          </a:p>
          <a:p>
            <a:r>
              <a:rPr lang="de-CH" dirty="0" smtClean="0"/>
              <a:t>18.05	Mai	- Abstimmung vom Sonntag. Nein zur </a:t>
            </a:r>
            <a:r>
              <a:rPr lang="de-CH" dirty="0" err="1" smtClean="0"/>
              <a:t>Pädophileninitiative</a:t>
            </a:r>
            <a:r>
              <a:rPr lang="de-CH" dirty="0" smtClean="0"/>
              <a:t> und </a:t>
            </a:r>
            <a:r>
              <a:rPr lang="de-CH" dirty="0" err="1" smtClean="0"/>
              <a:t>Gripen</a:t>
            </a:r>
            <a:r>
              <a:rPr lang="de-CH" dirty="0" smtClean="0"/>
              <a:t>, Ja zur Hausratsmedizin, Stimmfreigabe zu den beiden Mindestlohninitiativen, Nein zur Langzeitpflege</a:t>
            </a:r>
          </a:p>
          <a:p>
            <a:r>
              <a:rPr lang="de-CH" dirty="0" smtClean="0"/>
              <a:t>25.05	Mai	- </a:t>
            </a:r>
            <a:r>
              <a:rPr lang="de-CH" dirty="0" err="1" smtClean="0"/>
              <a:t>Briger</a:t>
            </a:r>
            <a:r>
              <a:rPr lang="de-CH" dirty="0" smtClean="0"/>
              <a:t>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08.05	Mai	- Jungwähler, an die Stimmzettel!</a:t>
            </a:r>
          </a:p>
          <a:p>
            <a:r>
              <a:rPr lang="de-CH" dirty="0" smtClean="0"/>
              <a:t>18.05	Mai	- Abstimmung vom Sonntag. Nein zur </a:t>
            </a:r>
            <a:r>
              <a:rPr lang="de-CH" dirty="0" err="1" smtClean="0"/>
              <a:t>Pädophileninitiative</a:t>
            </a:r>
            <a:r>
              <a:rPr lang="de-CH" dirty="0" smtClean="0"/>
              <a:t> und </a:t>
            </a:r>
            <a:r>
              <a:rPr lang="de-CH" dirty="0" err="1" smtClean="0"/>
              <a:t>Gripen</a:t>
            </a:r>
            <a:r>
              <a:rPr lang="de-CH" dirty="0" smtClean="0"/>
              <a:t>, Ja zur Hausratsmedizin, Stimmfreigabe zu den beiden Mindestlohninitiativen, Nein zur Langzeitpflege</a:t>
            </a:r>
          </a:p>
          <a:p>
            <a:r>
              <a:rPr lang="de-CH" dirty="0" smtClean="0"/>
              <a:t>25.05	Mai	- </a:t>
            </a:r>
            <a:r>
              <a:rPr lang="de-CH" dirty="0" err="1" smtClean="0"/>
              <a:t>Briger</a:t>
            </a:r>
            <a:r>
              <a:rPr lang="de-CH" smtClean="0"/>
              <a:t>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08.05	Mai	- Jungwähler, an die Stimmzettel!</a:t>
            </a:r>
          </a:p>
          <a:p>
            <a:r>
              <a:rPr lang="de-CH" dirty="0" smtClean="0"/>
              <a:t>18.05	Mai	- Abstimmung vom Sonntag. Nein zur </a:t>
            </a:r>
            <a:r>
              <a:rPr lang="de-CH" dirty="0" err="1" smtClean="0"/>
              <a:t>Pädophileninitiative</a:t>
            </a:r>
            <a:r>
              <a:rPr lang="de-CH" dirty="0" smtClean="0"/>
              <a:t> und </a:t>
            </a:r>
            <a:r>
              <a:rPr lang="de-CH" dirty="0" err="1" smtClean="0"/>
              <a:t>Gripen</a:t>
            </a:r>
            <a:r>
              <a:rPr lang="de-CH" dirty="0" smtClean="0"/>
              <a:t>, Ja zur Hausratsmedizin, Stimmfreigabe zu den beiden Mindestlohninitiativen, Nein zur Langzeitpflege</a:t>
            </a:r>
          </a:p>
          <a:p>
            <a:r>
              <a:rPr lang="de-CH" dirty="0" smtClean="0"/>
              <a:t>25.05	Mai	- </a:t>
            </a:r>
            <a:r>
              <a:rPr lang="de-CH" dirty="0" err="1" smtClean="0"/>
              <a:t>Briger</a:t>
            </a:r>
            <a:r>
              <a:rPr lang="de-CH" smtClean="0"/>
              <a:t>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08.05	Mai	- Jungwähler, an die Stimmzettel!</a:t>
            </a:r>
          </a:p>
          <a:p>
            <a:r>
              <a:rPr lang="de-CH" dirty="0" smtClean="0"/>
              <a:t>18.05	Mai	- Abstimmung vom Sonntag. Nein zur </a:t>
            </a:r>
            <a:r>
              <a:rPr lang="de-CH" dirty="0" err="1" smtClean="0"/>
              <a:t>Pädophileninitiative</a:t>
            </a:r>
            <a:r>
              <a:rPr lang="de-CH" dirty="0" smtClean="0"/>
              <a:t> und </a:t>
            </a:r>
            <a:r>
              <a:rPr lang="de-CH" dirty="0" err="1" smtClean="0"/>
              <a:t>Gripen</a:t>
            </a:r>
            <a:r>
              <a:rPr lang="de-CH" dirty="0" smtClean="0"/>
              <a:t>, Ja zur Hausratsmedizin, Stimmfreigabe zu den beiden Mindestlohninitiativen, Nein zur Langzeitpflege</a:t>
            </a:r>
          </a:p>
          <a:p>
            <a:r>
              <a:rPr lang="de-CH" dirty="0" smtClean="0"/>
              <a:t>25.05	Mai	- </a:t>
            </a:r>
            <a:r>
              <a:rPr lang="de-CH" dirty="0" err="1" smtClean="0"/>
              <a:t>Briger</a:t>
            </a:r>
            <a:r>
              <a:rPr lang="de-CH" smtClean="0"/>
              <a:t> Urversammlung Polizeireglement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14.02	Feb	- </a:t>
            </a:r>
            <a:r>
              <a:rPr lang="en-US" dirty="0" err="1" smtClean="0"/>
              <a:t>Valentingsgreetings</a:t>
            </a:r>
            <a:r>
              <a:rPr lang="en-US" dirty="0" smtClean="0"/>
              <a:t> der PPVS</a:t>
            </a:r>
          </a:p>
          <a:p>
            <a:r>
              <a:rPr lang="en-US" dirty="0" smtClean="0"/>
              <a:t>20.02	Feb - </a:t>
            </a:r>
            <a:r>
              <a:rPr lang="en-US" smtClean="0"/>
              <a:t>Hooligankonkordat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11.03	</a:t>
            </a:r>
            <a:r>
              <a:rPr lang="en-US" dirty="0" err="1" smtClean="0"/>
              <a:t>Mäz</a:t>
            </a:r>
            <a:r>
              <a:rPr lang="en-US" dirty="0" smtClean="0"/>
              <a:t>	- BÜPF (Demo am 31. Mai)</a:t>
            </a:r>
          </a:p>
          <a:p>
            <a:r>
              <a:rPr lang="en-US" dirty="0" smtClean="0"/>
              <a:t>16.03	</a:t>
            </a:r>
            <a:r>
              <a:rPr lang="en-US" dirty="0" err="1" smtClean="0"/>
              <a:t>Mäz</a:t>
            </a:r>
            <a:r>
              <a:rPr lang="en-US" dirty="0" smtClean="0"/>
              <a:t>	- GV PPVS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15.05	Apr	- Statistik/Videoüberwachung in Brig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09.06	Jun	- Abstimmung Asyl und Wahl des Bundesrats: 2x Nein</a:t>
            </a:r>
          </a:p>
          <a:p>
            <a:r>
              <a:rPr lang="de-CH" dirty="0" smtClean="0"/>
              <a:t>12.06	Jun	- Thema Streaming movie4k im </a:t>
            </a:r>
            <a:r>
              <a:rPr lang="de-CH" dirty="0" err="1" smtClean="0"/>
              <a:t>Walliserbote</a:t>
            </a:r>
            <a:endParaRPr lang="de-CH" dirty="0" smtClean="0"/>
          </a:p>
          <a:p>
            <a:r>
              <a:rPr lang="de-CH" dirty="0" smtClean="0"/>
              <a:t>25.06	Jun	- Demo in Bern gegen Tempora, </a:t>
            </a:r>
            <a:r>
              <a:rPr lang="de-CH" dirty="0" err="1" smtClean="0"/>
              <a:t>Prism</a:t>
            </a:r>
            <a:r>
              <a:rPr lang="de-CH" dirty="0" smtClean="0"/>
              <a:t>, </a:t>
            </a:r>
            <a:r>
              <a:rPr lang="de-CH" dirty="0" err="1" smtClean="0"/>
              <a:t>Büpf</a:t>
            </a:r>
            <a:r>
              <a:rPr lang="de-CH" dirty="0" smtClean="0"/>
              <a:t> und das geplante </a:t>
            </a:r>
            <a:r>
              <a:rPr lang="de-CH" dirty="0" err="1" smtClean="0"/>
              <a:t>Nachirchtendienstgesetz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09.06	Jun	- Abstimmung Asyl und Wahl des Bundesrats: 2x Nein</a:t>
            </a:r>
          </a:p>
          <a:p>
            <a:r>
              <a:rPr lang="de-CH" dirty="0" smtClean="0"/>
              <a:t>12.06	Jun	- Thema Streaming movie4k im </a:t>
            </a:r>
            <a:r>
              <a:rPr lang="de-CH" dirty="0" err="1" smtClean="0"/>
              <a:t>Walliserbote</a:t>
            </a:r>
            <a:endParaRPr lang="de-CH" dirty="0" smtClean="0"/>
          </a:p>
          <a:p>
            <a:r>
              <a:rPr lang="de-CH" dirty="0" smtClean="0"/>
              <a:t>25.06	Jun	- Demo in Bern gegen Tempora, </a:t>
            </a:r>
            <a:r>
              <a:rPr lang="de-CH" dirty="0" err="1" smtClean="0"/>
              <a:t>Prism</a:t>
            </a:r>
            <a:r>
              <a:rPr lang="de-CH" dirty="0" smtClean="0"/>
              <a:t>, </a:t>
            </a:r>
            <a:r>
              <a:rPr lang="de-CH" dirty="0" err="1" smtClean="0"/>
              <a:t>Büpf</a:t>
            </a:r>
            <a:r>
              <a:rPr lang="de-CH" dirty="0" smtClean="0"/>
              <a:t> und das geplante </a:t>
            </a:r>
            <a:r>
              <a:rPr lang="de-CH" dirty="0" err="1" smtClean="0"/>
              <a:t>Nachirchtendienstgesetz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09.06	Jun	- Abstimmung Asyl und Wahl des Bundesrats: 2x Nein</a:t>
            </a:r>
          </a:p>
          <a:p>
            <a:r>
              <a:rPr lang="de-CH" dirty="0" smtClean="0"/>
              <a:t>12.06	Jun	- Thema Streaming movie4k im </a:t>
            </a:r>
            <a:r>
              <a:rPr lang="de-CH" dirty="0" err="1" smtClean="0"/>
              <a:t>Walliserbote</a:t>
            </a:r>
            <a:endParaRPr lang="de-CH" dirty="0" smtClean="0"/>
          </a:p>
          <a:p>
            <a:r>
              <a:rPr lang="de-CH" dirty="0" smtClean="0"/>
              <a:t>25.06	Jun	- Demo in Bern gegen Tempora, </a:t>
            </a:r>
            <a:r>
              <a:rPr lang="de-CH" dirty="0" err="1" smtClean="0"/>
              <a:t>Prism</a:t>
            </a:r>
            <a:r>
              <a:rPr lang="de-CH" dirty="0" smtClean="0"/>
              <a:t>, </a:t>
            </a:r>
            <a:r>
              <a:rPr lang="de-CH" dirty="0" err="1" smtClean="0"/>
              <a:t>Büpf</a:t>
            </a:r>
            <a:r>
              <a:rPr lang="de-CH" dirty="0" smtClean="0"/>
              <a:t> und das geplante </a:t>
            </a:r>
            <a:r>
              <a:rPr lang="de-CH" dirty="0" err="1" smtClean="0"/>
              <a:t>Nachirchtendienstgesetz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F9F598-7B71-4235-B5AE-B9E6B80DC4D0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34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E41F9D-E1BB-4B5A-AE84-78E2F9A22B26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0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09688"/>
            <a:ext cx="226695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09688"/>
            <a:ext cx="6653212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13E1ED-239D-4F6F-B017-381BC633E841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23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0807CC-30B7-48BF-BAAC-3215FF9C9A46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56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A3D69D-ACCC-45F1-954E-E7A7A2A0B1C6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267669"/>
            <a:ext cx="4459287" cy="44903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267669"/>
            <a:ext cx="4460875" cy="44903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64B7D2-E93D-42B9-9D48-79EEF8BEDE25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69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A39BF8-241C-48FC-B507-23E646EC6ADA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01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27B5A8-907F-41FA-8803-74BC5BF9122A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04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A11B22-61D5-4A50-9E06-BDC049297DFA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81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1619597"/>
            <a:ext cx="5635625" cy="5133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CAD1AC-59F9-45FB-9EAA-3669B502AABB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0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76715D-EAE8-422D-97D7-5DB66A3AE599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27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de-CH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2267669"/>
            <a:ext cx="9071640" cy="4490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CH" sz="32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de-CH" sz="32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de-CH" sz="28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de-CH" sz="24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7103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de-CH" sz="1100" kern="1200">
                <a:latin typeface="Aller Light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7103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de-CH" sz="1100" kern="1200">
                <a:latin typeface="Aller Light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7103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de-CH" sz="1100" kern="1200">
                <a:latin typeface="Aller Light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E72660F-77E8-4340-8DA2-66707A6238F9}" type="slidenum">
              <a:t>‹#›</a:t>
            </a:fld>
            <a:endParaRPr lang="de-CH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54" y="467469"/>
            <a:ext cx="4086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47" y="792832"/>
            <a:ext cx="4086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0" y="149480"/>
            <a:ext cx="2664296" cy="8767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CH" sz="3600" b="1" i="0" u="none" strike="noStrike" kern="1200">
          <a:ln>
            <a:noFill/>
          </a:ln>
          <a:latin typeface="+mj-lt"/>
          <a:ea typeface="SimSun" pitchFamily="2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de-CH" sz="3200" b="0" i="0" u="none" strike="noStrike" kern="1200">
          <a:ln>
            <a:noFill/>
          </a:ln>
          <a:latin typeface="+mn-lt"/>
          <a:ea typeface="SimSun" pitchFamily="2"/>
          <a:cs typeface="Tahoma" pitchFamily="2"/>
        </a:defRPr>
      </a:lvl1pPr>
      <a:lvl2pPr>
        <a:defRPr>
          <a:latin typeface="+mn-lt"/>
        </a:defRPr>
      </a:lvl2pPr>
      <a:lvl3pPr>
        <a:defRPr>
          <a:latin typeface="+mn-lt"/>
        </a:defRPr>
      </a:lvl3pPr>
      <a:lvl4pPr>
        <a:defRPr>
          <a:latin typeface="+mn-lt"/>
        </a:defRPr>
      </a:lvl4pPr>
      <a:lvl5pPr>
        <a:defRPr>
          <a:latin typeface="+mn-lt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Generalversammlung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Piratenpartei Sektion Wallis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6" y="2109886"/>
            <a:ext cx="4291392" cy="531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619597"/>
            <a:ext cx="5715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007864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bg1"/>
                </a:solidFill>
              </a:rPr>
              <a:t>MAR</a:t>
            </a:r>
            <a:r>
              <a:rPr lang="de-CH" sz="1600" dirty="0" smtClean="0"/>
              <a:t>  APR  MAI  JUN  JUL  AUG  SEP  OKT  NOV  DEZ | JAN  FEB  MAR  APR</a:t>
            </a:r>
            <a:endParaRPr lang="en-US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1187549"/>
            <a:ext cx="4484410" cy="494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2" y="4859957"/>
            <a:ext cx="3785196" cy="21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04" y="3131765"/>
            <a:ext cx="2871024" cy="151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0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5749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APR  </a:t>
            </a:r>
            <a:r>
              <a:rPr lang="de-CH" sz="1600" dirty="0" smtClean="0"/>
              <a:t>MAI  JUN  JUL  AUG  SEP  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Statistik/Videoüberwachung Brig</a:t>
            </a:r>
            <a:endParaRPr lang="en-US" dirty="0"/>
          </a:p>
        </p:txBody>
      </p:sp>
      <p:pic>
        <p:nvPicPr>
          <p:cNvPr id="8194" name="Picture 2" descr="X:\Docs\Projekte\Piratenpartei\Projekte\20121012 Videoüberwachung Brig\20130622 WB Zwei Dicke Fische zappelten bereits im Video-Net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907629"/>
            <a:ext cx="4248472" cy="518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1907629"/>
            <a:ext cx="4676977" cy="506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statistikfischerwilla.jpg (678×50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4061502"/>
            <a:ext cx="4104456" cy="30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Kriminalstatistik2009einleitung.jpg (794×65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0" y="3347789"/>
            <a:ext cx="452521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2" y="2074537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1280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 JUN  </a:t>
            </a:r>
            <a:r>
              <a:rPr lang="de-CH" sz="1600" dirty="0" smtClean="0"/>
              <a:t>JUL  AUG  SEP  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Abstimmung Parolen für den 09. Juni</a:t>
            </a:r>
            <a:endParaRPr lang="en-US" dirty="0"/>
          </a:p>
        </p:txBody>
      </p:sp>
      <p:pic>
        <p:nvPicPr>
          <p:cNvPr id="9218" name="Picture 2" descr="X:\Docs\Projekte\Piratenpartei\Projekte\20130525 Parolenfassung Asyl und Wahl des Bundesrats\20130525 Bild 2xN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2279650"/>
            <a:ext cx="81057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4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1280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 </a:t>
            </a:r>
            <a:r>
              <a:rPr lang="de-CH" sz="1600" dirty="0" smtClean="0">
                <a:solidFill>
                  <a:schemeClr val="bg1"/>
                </a:solidFill>
              </a:rPr>
              <a:t>JUN</a:t>
            </a:r>
            <a:r>
              <a:rPr lang="de-CH" sz="1600" dirty="0" smtClean="0"/>
              <a:t>  JUL  AUG  SEP  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Thema Streaming/movie4k im WB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763614"/>
            <a:ext cx="339150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08" y="1786241"/>
            <a:ext cx="26765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1" y="2627709"/>
            <a:ext cx="26574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0" y="4310152"/>
            <a:ext cx="26860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31280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 JUN  </a:t>
            </a:r>
            <a:r>
              <a:rPr lang="de-CH" sz="1600" dirty="0" smtClean="0">
                <a:solidFill>
                  <a:schemeClr val="tx1"/>
                </a:solidFill>
              </a:rPr>
              <a:t>JUL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AUG  SEP  OKT  </a:t>
            </a:r>
            <a:r>
              <a:rPr lang="de-CH" sz="1600" dirty="0" smtClean="0"/>
              <a:t>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Demo gegen Tempora/</a:t>
            </a:r>
            <a:r>
              <a:rPr lang="de-CH" dirty="0" err="1" smtClean="0"/>
              <a:t>Prism</a:t>
            </a:r>
            <a:r>
              <a:rPr lang="de-CH" dirty="0" smtClean="0"/>
              <a:t>/</a:t>
            </a:r>
            <a:r>
              <a:rPr lang="de-CH" dirty="0" err="1" smtClean="0"/>
              <a:t>Büpf</a:t>
            </a:r>
            <a:endParaRPr lang="en-US" dirty="0"/>
          </a:p>
        </p:txBody>
      </p:sp>
      <p:pic>
        <p:nvPicPr>
          <p:cNvPr id="12290" name="Picture 2" descr="1017111_10151672561212836_1740793975_n1.jpg (491×68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0" y="1778098"/>
            <a:ext cx="4097068" cy="56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9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718472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  JUN  </a:t>
            </a:r>
            <a:r>
              <a:rPr lang="de-CH" sz="1600" dirty="0" smtClean="0">
                <a:solidFill>
                  <a:schemeClr val="bg1"/>
                </a:solidFill>
              </a:rPr>
              <a:t>JUL</a:t>
            </a:r>
            <a:r>
              <a:rPr lang="de-CH" sz="1600" dirty="0" smtClean="0">
                <a:solidFill>
                  <a:schemeClr val="tx1"/>
                </a:solidFill>
              </a:rPr>
              <a:t>  AUG  SEP  </a:t>
            </a:r>
            <a:r>
              <a:rPr lang="de-CH" sz="1600" dirty="0" smtClean="0"/>
              <a:t>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Hotelgastdaten landen bei der Polizei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907629"/>
            <a:ext cx="57721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32" y="1835621"/>
            <a:ext cx="4045232" cy="545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2" y="2074537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14884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</a:t>
            </a:r>
            <a:r>
              <a:rPr lang="de-CH" sz="1600" dirty="0" smtClean="0">
                <a:solidFill>
                  <a:schemeClr val="bg1"/>
                </a:solidFill>
              </a:rPr>
              <a:t>  AUG  </a:t>
            </a:r>
            <a:r>
              <a:rPr lang="de-CH" sz="1600" dirty="0" smtClean="0">
                <a:solidFill>
                  <a:schemeClr val="tx1"/>
                </a:solidFill>
              </a:rPr>
              <a:t>SEP  </a:t>
            </a:r>
            <a:r>
              <a:rPr lang="de-CH" sz="1600" dirty="0" smtClean="0"/>
              <a:t>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/>
              <a:t>Der </a:t>
            </a:r>
            <a:r>
              <a:rPr lang="de-CH" dirty="0" err="1"/>
              <a:t>gläserene</a:t>
            </a:r>
            <a:r>
              <a:rPr lang="de-CH" dirty="0"/>
              <a:t> Bürger - Jeder ist verdächtig!</a:t>
            </a:r>
            <a:endParaRPr lang="en-US" dirty="0"/>
          </a:p>
        </p:txBody>
      </p:sp>
      <p:pic>
        <p:nvPicPr>
          <p:cNvPr id="13314" name="Picture 2" descr="X:\Docs\Projekte\Piratenpartei\Projekte\20130828 Snowden und das Wallis\20130830 WB S12 Parteiforum Der gläserne Bürger - Jeder ist verdächt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120401"/>
            <a:ext cx="6319604" cy="482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X:\Docs\Projekte\Piratenpartei\Projekte\20130829 Speak2Text im Walliser Parlament\20130829.WB.Das Walliser Parlament als Trendsett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2"/>
          <a:stretch/>
        </p:blipFill>
        <p:spPr bwMode="auto">
          <a:xfrm>
            <a:off x="3960192" y="1835622"/>
            <a:ext cx="5768076" cy="572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5737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</a:t>
            </a:r>
            <a:r>
              <a:rPr lang="de-CH" sz="1600" dirty="0" smtClean="0">
                <a:solidFill>
                  <a:schemeClr val="bg1"/>
                </a:solidFill>
              </a:rPr>
              <a:t>  SEP  </a:t>
            </a:r>
            <a:r>
              <a:rPr lang="de-CH" sz="1600" dirty="0" smtClean="0"/>
              <a:t>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Jede Stimme zählt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2051645"/>
            <a:ext cx="75152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907629"/>
            <a:ext cx="3962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7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5737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</a:t>
            </a:r>
            <a:r>
              <a:rPr lang="de-CH" sz="1600" dirty="0" smtClean="0">
                <a:solidFill>
                  <a:schemeClr val="bg1"/>
                </a:solidFill>
              </a:rPr>
              <a:t>  SEP  </a:t>
            </a:r>
            <a:r>
              <a:rPr lang="de-CH" sz="1600" dirty="0" smtClean="0"/>
              <a:t>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/>
              <a:t>Wildtierkameras im </a:t>
            </a:r>
            <a:r>
              <a:rPr lang="de-CH" dirty="0" smtClean="0"/>
              <a:t>Wallis?</a:t>
            </a:r>
            <a:endParaRPr lang="en-US" dirty="0"/>
          </a:p>
        </p:txBody>
      </p:sp>
      <p:pic>
        <p:nvPicPr>
          <p:cNvPr id="15362" name="Picture 2" descr="X:\Docs\Projekte\Piratenpartei\Projekte\20130910 Wildtierkameras im Wallis\20130910-DI-03 Kamera im Wald – überwacht beim Wande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1979637"/>
            <a:ext cx="7272559" cy="46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2" y="2074537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5737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</a:t>
            </a:r>
            <a:r>
              <a:rPr lang="de-CH" sz="1600" dirty="0" smtClean="0">
                <a:solidFill>
                  <a:schemeClr val="bg1"/>
                </a:solidFill>
              </a:rPr>
              <a:t>  SEP  </a:t>
            </a:r>
            <a:r>
              <a:rPr lang="de-CH" sz="1600" dirty="0" smtClean="0"/>
              <a:t>OKT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Abstimmung vom 22. September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1945479"/>
            <a:ext cx="6993095" cy="464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8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Traktanden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/>
              <a:t>„Ahoi“ und Begrüssung durch den </a:t>
            </a:r>
            <a:r>
              <a:rPr lang="de-CH" sz="2600" dirty="0" smtClean="0"/>
              <a:t>Co-Präsidenten</a:t>
            </a:r>
            <a:endParaRPr lang="de-CH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600" dirty="0" smtClean="0"/>
              <a:t>Wahl </a:t>
            </a:r>
            <a:r>
              <a:rPr lang="en-US" sz="2600" dirty="0"/>
              <a:t>der </a:t>
            </a:r>
            <a:r>
              <a:rPr lang="en-US" sz="2600" dirty="0" err="1"/>
              <a:t>StimmenzählerInnen</a:t>
            </a:r>
            <a:endParaRPr lang="en-US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 smtClean="0"/>
              <a:t>Protokoll </a:t>
            </a:r>
            <a:r>
              <a:rPr lang="de-CH" sz="2600" dirty="0"/>
              <a:t>der letzten Generalversammlung</a:t>
            </a:r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Jahresbericht</a:t>
            </a:r>
            <a:r>
              <a:rPr lang="en-US" sz="2600" dirty="0" smtClean="0"/>
              <a:t>/</a:t>
            </a:r>
            <a:r>
              <a:rPr lang="en-US" sz="2600" dirty="0" err="1" smtClean="0"/>
              <a:t>Rückblick</a:t>
            </a:r>
            <a:r>
              <a:rPr lang="en-US" sz="2600" dirty="0" smtClean="0"/>
              <a:t> </a:t>
            </a:r>
            <a:r>
              <a:rPr lang="en-US" sz="2600" dirty="0"/>
              <a:t>der Co-</a:t>
            </a:r>
            <a:r>
              <a:rPr lang="en-US" sz="2600" dirty="0" err="1"/>
              <a:t>Präsidenten</a:t>
            </a:r>
            <a:endParaRPr lang="en-US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Finanzbericht</a:t>
            </a:r>
            <a:r>
              <a:rPr lang="en-US" sz="2600" dirty="0" smtClean="0"/>
              <a:t> </a:t>
            </a:r>
            <a:r>
              <a:rPr lang="en-US" sz="2600" dirty="0"/>
              <a:t>des </a:t>
            </a:r>
            <a:r>
              <a:rPr lang="en-US" sz="2600" dirty="0" err="1"/>
              <a:t>Schatzmeisters</a:t>
            </a:r>
            <a:endParaRPr lang="en-US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 smtClean="0"/>
              <a:t>Revisionsbericht </a:t>
            </a:r>
            <a:r>
              <a:rPr lang="de-CH" sz="2600" dirty="0"/>
              <a:t>2013 und Entlastung des Schatzmeisters</a:t>
            </a:r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 smtClean="0"/>
              <a:t>Budget- </a:t>
            </a:r>
            <a:r>
              <a:rPr lang="de-CH" sz="2600" dirty="0"/>
              <a:t>und Beitragsplanung </a:t>
            </a:r>
            <a:r>
              <a:rPr lang="de-CH" sz="2600" dirty="0" smtClean="0"/>
              <a:t>2015</a:t>
            </a:r>
          </a:p>
          <a:p>
            <a:pPr marL="565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Wahlen</a:t>
            </a:r>
            <a:endParaRPr lang="en-US" sz="2600" dirty="0" smtClean="0"/>
          </a:p>
          <a:p>
            <a:pPr marL="565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Verschiedenes</a:t>
            </a:r>
            <a:r>
              <a:rPr lang="en-US" sz="2600" dirty="0" smtClean="0"/>
              <a:t>/</a:t>
            </a:r>
            <a:r>
              <a:rPr lang="en-US" sz="2600" dirty="0" err="1" smtClean="0"/>
              <a:t>Varia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983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777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</a:t>
            </a:r>
            <a:r>
              <a:rPr lang="de-CH" sz="1600" dirty="0" smtClean="0">
                <a:solidFill>
                  <a:schemeClr val="bg1"/>
                </a:solidFill>
              </a:rPr>
              <a:t>OKT</a:t>
            </a:r>
            <a:r>
              <a:rPr lang="de-CH" sz="1600" dirty="0" smtClean="0"/>
              <a:t>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err="1" smtClean="0"/>
              <a:t>Gripen</a:t>
            </a:r>
            <a:r>
              <a:rPr lang="de-CH" dirty="0" smtClean="0"/>
              <a:t> Referendum – FATCA Referendum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0" y="1979637"/>
            <a:ext cx="76581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95" y="3085603"/>
            <a:ext cx="62103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6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777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</a:t>
            </a:r>
            <a:r>
              <a:rPr lang="de-CH" sz="1600" dirty="0" smtClean="0">
                <a:solidFill>
                  <a:schemeClr val="bg1"/>
                </a:solidFill>
              </a:rPr>
              <a:t>OKT</a:t>
            </a:r>
            <a:r>
              <a:rPr lang="de-CH" sz="1600" dirty="0" smtClean="0"/>
              <a:t>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Frust um Walliser Datenschutz</a:t>
            </a:r>
            <a:endParaRPr lang="en-US" dirty="0"/>
          </a:p>
        </p:txBody>
      </p:sp>
      <p:pic>
        <p:nvPicPr>
          <p:cNvPr id="18434" name="Picture 2" descr="X:\Docs\Projekte\Piratenpartei\Projekte\20140213 Datenschutzbeauftragte Kanton Wallis\20131002 WB Die erste Datenschützerin wirft das Handtu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835621"/>
            <a:ext cx="6303346" cy="35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X:\Docs\Projekte\Piratenpartei\Projekte\20140213 Datenschutzbeauftragte Kanton Wallis\20130916 WB Ausschreibung GID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1835621"/>
            <a:ext cx="3046919" cy="55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1" y="2660007"/>
            <a:ext cx="5966143" cy="472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2" y="2074537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777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</a:t>
            </a:r>
            <a:r>
              <a:rPr lang="de-CH" sz="1600" dirty="0" smtClean="0">
                <a:solidFill>
                  <a:schemeClr val="bg1"/>
                </a:solidFill>
              </a:rPr>
              <a:t>OKT</a:t>
            </a:r>
            <a:r>
              <a:rPr lang="de-CH" sz="1600" dirty="0" smtClean="0"/>
              <a:t>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«Marsch </a:t>
            </a:r>
            <a:r>
              <a:rPr lang="de-CH" dirty="0" err="1"/>
              <a:t>fer</a:t>
            </a:r>
            <a:r>
              <a:rPr lang="de-CH" dirty="0"/>
              <a:t> </a:t>
            </a:r>
            <a:r>
              <a:rPr lang="de-CH" dirty="0" err="1"/>
              <a:t>z'ungiboru</a:t>
            </a:r>
            <a:r>
              <a:rPr lang="de-CH" dirty="0"/>
              <a:t> </a:t>
            </a:r>
            <a:r>
              <a:rPr lang="de-CH" dirty="0" err="1" smtClean="0"/>
              <a:t>Läbu</a:t>
            </a:r>
            <a:r>
              <a:rPr lang="de-CH" dirty="0" smtClean="0"/>
              <a:t>»</a:t>
            </a:r>
            <a:br>
              <a:rPr lang="de-CH" dirty="0" smtClean="0"/>
            </a:br>
            <a:r>
              <a:rPr lang="de-CH" sz="2400" dirty="0" smtClean="0"/>
              <a:t>Frauenrechte + Solidarität</a:t>
            </a:r>
            <a:r>
              <a:rPr lang="de-CH" sz="2400" dirty="0"/>
              <a:t>, statt Geiz und Verurteilung</a:t>
            </a:r>
            <a:endParaRPr lang="en-US" sz="2400" dirty="0"/>
          </a:p>
        </p:txBody>
      </p:sp>
      <p:pic>
        <p:nvPicPr>
          <p:cNvPr id="19458" name="Picture 2" descr="X:\Docs\Projekte\Piratenpartei\Projekte\20131023 Marsch zum Ungeborenen Leben\20131030 WB Lesebrief Frauenrechte und Solidarität statt Geiz und Verurteilu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131782"/>
            <a:ext cx="6840760" cy="26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4211885"/>
            <a:ext cx="3562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26" y="5003973"/>
            <a:ext cx="44862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2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9777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</a:t>
            </a:r>
            <a:r>
              <a:rPr lang="de-CH" sz="1600" dirty="0" smtClean="0">
                <a:solidFill>
                  <a:schemeClr val="bg1"/>
                </a:solidFill>
              </a:rPr>
              <a:t>OKT</a:t>
            </a:r>
            <a:r>
              <a:rPr lang="de-CH" sz="1600" dirty="0" smtClean="0"/>
              <a:t>  NOV  DEZ | JAN  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Rolle der </a:t>
            </a:r>
            <a:r>
              <a:rPr lang="de-CH" dirty="0" err="1" smtClean="0"/>
              <a:t>Leuker</a:t>
            </a:r>
            <a:r>
              <a:rPr lang="de-CH" dirty="0" smtClean="0"/>
              <a:t> </a:t>
            </a:r>
            <a:r>
              <a:rPr lang="de-CH" dirty="0" err="1" smtClean="0"/>
              <a:t>Satelitenanlage</a:t>
            </a:r>
            <a:r>
              <a:rPr lang="de-CH" dirty="0" smtClean="0"/>
              <a:t> zur NSA</a:t>
            </a:r>
            <a:endParaRPr lang="en-US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6" y="1979637"/>
            <a:ext cx="4608512" cy="31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4" y="1979637"/>
            <a:ext cx="35909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0"/>
          <a:stretch/>
        </p:blipFill>
        <p:spPr bwMode="auto">
          <a:xfrm>
            <a:off x="1727944" y="3995862"/>
            <a:ext cx="4699783" cy="35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52" y="1624358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2740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</a:t>
            </a:r>
            <a:r>
              <a:rPr lang="de-CH" sz="1600" dirty="0" smtClean="0">
                <a:solidFill>
                  <a:schemeClr val="bg1"/>
                </a:solidFill>
              </a:rPr>
              <a:t>  NOV  </a:t>
            </a:r>
            <a:r>
              <a:rPr lang="de-CH" sz="1600" dirty="0" smtClean="0">
                <a:solidFill>
                  <a:schemeClr val="tx1"/>
                </a:solidFill>
              </a:rPr>
              <a:t>DEZ | JAN  </a:t>
            </a:r>
            <a:r>
              <a:rPr lang="de-CH" sz="1600" dirty="0" smtClean="0"/>
              <a:t>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Videokamera </a:t>
            </a:r>
            <a:r>
              <a:rPr lang="de-CH" dirty="0" err="1" smtClean="0"/>
              <a:t>Littering</a:t>
            </a:r>
            <a:r>
              <a:rPr lang="de-CH" dirty="0" smtClean="0"/>
              <a:t> und Hooligans</a:t>
            </a:r>
            <a:endParaRPr lang="en-US" dirty="0"/>
          </a:p>
        </p:txBody>
      </p:sp>
      <p:pic>
        <p:nvPicPr>
          <p:cNvPr id="21506" name="Picture 2" descr="X:\Docs\Projekte\Piratenpartei\Projekte\20131108 Videokamera Littering\20131108-Parteienforum-VideokameraLitter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3" y="1925507"/>
            <a:ext cx="3024336" cy="54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X:\Docs\Projekte\Piratenpartei\Projekte\20130220 Hooligankonkordat\Presse\20131111 WB Ein Alkoholverbot an fast allen Spielen des FC Sitt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51" y="2519281"/>
            <a:ext cx="6340981" cy="430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13" y="2299078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2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2740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</a:t>
            </a:r>
            <a:r>
              <a:rPr lang="de-CH" sz="1600" dirty="0" smtClean="0">
                <a:solidFill>
                  <a:schemeClr val="bg1"/>
                </a:solidFill>
              </a:rPr>
              <a:t>  NOV  </a:t>
            </a:r>
            <a:r>
              <a:rPr lang="de-CH" sz="1600" dirty="0" smtClean="0">
                <a:solidFill>
                  <a:schemeClr val="tx1"/>
                </a:solidFill>
              </a:rPr>
              <a:t>DEZ | JAN  </a:t>
            </a:r>
            <a:r>
              <a:rPr lang="de-CH" sz="1600" dirty="0" smtClean="0"/>
              <a:t>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Video-Doku-Abend mit AFK –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Pirate</a:t>
            </a:r>
            <a:r>
              <a:rPr lang="de-CH" dirty="0" smtClean="0"/>
              <a:t> Bay</a:t>
            </a:r>
            <a:endParaRPr lang="en-US" dirty="0"/>
          </a:p>
        </p:txBody>
      </p:sp>
      <p:pic>
        <p:nvPicPr>
          <p:cNvPr id="22530" name="Picture 2" descr="https://vs.piratenpartei.ch/wp-content/uploads/2013/10/pp_flye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/>
          <a:stretch/>
        </p:blipFill>
        <p:spPr bwMode="auto">
          <a:xfrm>
            <a:off x="641838" y="1187549"/>
            <a:ext cx="879096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6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2740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</a:t>
            </a:r>
            <a:r>
              <a:rPr lang="de-CH" sz="1600" dirty="0" smtClean="0">
                <a:solidFill>
                  <a:schemeClr val="bg1"/>
                </a:solidFill>
              </a:rPr>
              <a:t>  NOV  </a:t>
            </a:r>
            <a:r>
              <a:rPr lang="de-CH" sz="1600" dirty="0" smtClean="0">
                <a:solidFill>
                  <a:schemeClr val="tx1"/>
                </a:solidFill>
              </a:rPr>
              <a:t>DEZ | JAN  </a:t>
            </a:r>
            <a:r>
              <a:rPr lang="de-CH" sz="1600" dirty="0" smtClean="0"/>
              <a:t>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Vortrag/Debatte in Brig: Yes 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scan</a:t>
            </a:r>
            <a:r>
              <a:rPr lang="de-CH" dirty="0"/>
              <a:t/>
            </a:r>
            <a:br>
              <a:rPr lang="de-CH" dirty="0"/>
            </a:br>
            <a:r>
              <a:rPr lang="de-CH" sz="2400" dirty="0" smtClean="0"/>
              <a:t>Pascal </a:t>
            </a:r>
            <a:r>
              <a:rPr lang="de-CH" sz="2400" dirty="0" err="1" smtClean="0"/>
              <a:t>Gloor</a:t>
            </a:r>
            <a:r>
              <a:rPr lang="de-CH" sz="2400" dirty="0" smtClean="0"/>
              <a:t> (PPS) und Jürg Bühler (SNB)</a:t>
            </a:r>
            <a:endParaRPr lang="en-US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15" y="2339677"/>
            <a:ext cx="58197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2740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</a:t>
            </a:r>
            <a:r>
              <a:rPr lang="de-CH" sz="1600" dirty="0" smtClean="0">
                <a:solidFill>
                  <a:schemeClr val="bg1"/>
                </a:solidFill>
              </a:rPr>
              <a:t>  NOV  </a:t>
            </a:r>
            <a:r>
              <a:rPr lang="de-CH" sz="1600" dirty="0" smtClean="0">
                <a:solidFill>
                  <a:schemeClr val="tx1"/>
                </a:solidFill>
              </a:rPr>
              <a:t>DEZ | JAN  </a:t>
            </a:r>
            <a:r>
              <a:rPr lang="de-CH" sz="1600" dirty="0" smtClean="0"/>
              <a:t>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Urversammlung Naters: Polizeireglement</a:t>
            </a:r>
            <a:endParaRPr lang="en-US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979637"/>
            <a:ext cx="57054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95" y="5623445"/>
            <a:ext cx="5695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dislikefacebookbut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269971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6824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</a:t>
            </a:r>
            <a:r>
              <a:rPr lang="de-CH" sz="1600" dirty="0" smtClean="0">
                <a:solidFill>
                  <a:schemeClr val="bg1"/>
                </a:solidFill>
              </a:rPr>
              <a:t>DEZ</a:t>
            </a:r>
            <a:r>
              <a:rPr lang="de-CH" sz="1600" dirty="0" smtClean="0">
                <a:solidFill>
                  <a:schemeClr val="tx1"/>
                </a:solidFill>
              </a:rPr>
              <a:t> | JAN  </a:t>
            </a:r>
            <a:r>
              <a:rPr lang="de-CH" sz="1600" dirty="0" smtClean="0"/>
              <a:t>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Das digitale Erbe</a:t>
            </a:r>
            <a:endParaRPr lang="en-US" dirty="0"/>
          </a:p>
        </p:txBody>
      </p:sp>
      <p:pic>
        <p:nvPicPr>
          <p:cNvPr id="25604" name="Picture 4" descr="https://vs.piratenpartei.ch/wp-content/uploads/2013/12/800px-Sackville_Park_Turing_plaqu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1" y="1691605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X:\Docs\Projekte\Piratenpartei\Projekte\20131219 Das digitale Erbe\20131219 WB Der digitale Friedho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20" y="1907629"/>
            <a:ext cx="607267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6824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</a:t>
            </a:r>
            <a:r>
              <a:rPr lang="de-CH" sz="1600" dirty="0" smtClean="0">
                <a:solidFill>
                  <a:schemeClr val="bg1"/>
                </a:solidFill>
              </a:rPr>
              <a:t>DEZ</a:t>
            </a:r>
            <a:r>
              <a:rPr lang="de-CH" sz="1600" dirty="0" smtClean="0">
                <a:solidFill>
                  <a:schemeClr val="tx1"/>
                </a:solidFill>
              </a:rPr>
              <a:t> | JAN  </a:t>
            </a:r>
            <a:r>
              <a:rPr lang="de-CH" sz="1600" dirty="0" smtClean="0"/>
              <a:t>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05509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Medienkompetenz / Vorbehaltslose Überwachung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123653"/>
            <a:ext cx="599760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01" y="2123654"/>
            <a:ext cx="588638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92" y="2349197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Ahoi!</a:t>
            </a:r>
            <a:endParaRPr lang="en-US" dirty="0"/>
          </a:p>
        </p:txBody>
      </p:sp>
      <p:pic>
        <p:nvPicPr>
          <p:cNvPr id="2050" name="Picture 2" descr="X:\Docs\Projekte\Piratenpartei\Medien\20120504 WB.Cartoon_gigergraph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7" y="2051645"/>
            <a:ext cx="619125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1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6824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</a:t>
            </a:r>
            <a:r>
              <a:rPr lang="de-CH" sz="1600" dirty="0" smtClean="0">
                <a:solidFill>
                  <a:schemeClr val="bg1"/>
                </a:solidFill>
              </a:rPr>
              <a:t>DEZ</a:t>
            </a:r>
            <a:r>
              <a:rPr lang="de-CH" sz="1600" dirty="0" smtClean="0">
                <a:solidFill>
                  <a:schemeClr val="tx1"/>
                </a:solidFill>
              </a:rPr>
              <a:t> | JAN  </a:t>
            </a:r>
            <a:r>
              <a:rPr lang="de-CH" sz="1600" dirty="0" smtClean="0"/>
              <a:t>FEB  MAR  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-&gt; 2014</a:t>
            </a:r>
            <a:endParaRPr lang="en-US" dirty="0"/>
          </a:p>
        </p:txBody>
      </p:sp>
      <p:pic>
        <p:nvPicPr>
          <p:cNvPr id="27650" name="Picture 2" descr="https://vs.piratenpartei.ch/wp-content/uploads/2013/10/spass-statt-verb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835621"/>
            <a:ext cx="3960440" cy="559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vs.piratenpartei.ch/wp-content/uploads/2013/12/untit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24" y="1859055"/>
            <a:ext cx="5755287" cy="408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4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739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DEZ | </a:t>
            </a:r>
            <a:r>
              <a:rPr lang="de-CH" sz="1600" dirty="0" smtClean="0">
                <a:solidFill>
                  <a:schemeClr val="bg1"/>
                </a:solidFill>
              </a:rPr>
              <a:t>JAN</a:t>
            </a:r>
            <a:r>
              <a:rPr lang="de-CH" sz="1600" dirty="0" smtClean="0">
                <a:solidFill>
                  <a:schemeClr val="tx1"/>
                </a:solidFill>
              </a:rPr>
              <a:t>  FEB  MAR  </a:t>
            </a:r>
            <a:r>
              <a:rPr lang="de-CH" sz="1600" dirty="0" smtClean="0"/>
              <a:t>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Beitritt Initiative Trennung Kirche/Staat</a:t>
            </a:r>
            <a:endParaRPr lang="en-US" dirty="0"/>
          </a:p>
        </p:txBody>
      </p:sp>
      <p:pic>
        <p:nvPicPr>
          <p:cNvPr id="28674" name="Picture 2" descr="Laic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907629"/>
            <a:ext cx="2857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content-a-fra.xx.fbcdn.net/hphotos-frc1/t31.0-8/10006087_1410023655936617_7787131176646693612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80" y="1907629"/>
            <a:ext cx="5375569" cy="44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760392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DEZ | JAN  </a:t>
            </a:r>
            <a:r>
              <a:rPr lang="de-CH" sz="1600" dirty="0" smtClean="0">
                <a:solidFill>
                  <a:schemeClr val="bg1"/>
                </a:solidFill>
              </a:rPr>
              <a:t>FEB</a:t>
            </a:r>
            <a:r>
              <a:rPr lang="de-CH" sz="1600" dirty="0" smtClean="0">
                <a:solidFill>
                  <a:schemeClr val="tx1"/>
                </a:solidFill>
              </a:rPr>
              <a:t>  MAR  </a:t>
            </a:r>
            <a:r>
              <a:rPr lang="de-CH" sz="1600" dirty="0" smtClean="0"/>
              <a:t>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Abstimmung vom 09.02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458516"/>
            <a:ext cx="47053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1838105"/>
            <a:ext cx="4535192" cy="546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0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3" y="3851845"/>
            <a:ext cx="57245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56" y="1835621"/>
            <a:ext cx="57912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760392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DEZ | JAN  </a:t>
            </a:r>
            <a:r>
              <a:rPr lang="de-CH" sz="1600" dirty="0" smtClean="0">
                <a:solidFill>
                  <a:schemeClr val="bg1"/>
                </a:solidFill>
              </a:rPr>
              <a:t>FEB</a:t>
            </a:r>
            <a:r>
              <a:rPr lang="de-CH" sz="1600" dirty="0" smtClean="0">
                <a:solidFill>
                  <a:schemeClr val="tx1"/>
                </a:solidFill>
              </a:rPr>
              <a:t>  MAR  </a:t>
            </a:r>
            <a:r>
              <a:rPr lang="de-CH" sz="1600" dirty="0" smtClean="0"/>
              <a:t>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Position zur Reform R21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841756"/>
            <a:ext cx="3312120" cy="17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1835621"/>
            <a:ext cx="8201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760392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DEZ | JAN  </a:t>
            </a:r>
            <a:r>
              <a:rPr lang="de-CH" sz="1600" dirty="0" smtClean="0">
                <a:solidFill>
                  <a:schemeClr val="bg1"/>
                </a:solidFill>
              </a:rPr>
              <a:t>FEB</a:t>
            </a:r>
            <a:r>
              <a:rPr lang="de-CH" sz="1600" dirty="0" smtClean="0">
                <a:solidFill>
                  <a:schemeClr val="tx1"/>
                </a:solidFill>
              </a:rPr>
              <a:t>  MAR  </a:t>
            </a:r>
            <a:r>
              <a:rPr lang="de-CH" sz="1600" dirty="0" smtClean="0"/>
              <a:t>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Bundesgerichtsentscheid zum Wahlsystem</a:t>
            </a:r>
            <a:endParaRPr lang="en-US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0" y="1859473"/>
            <a:ext cx="5562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2" y="1835621"/>
            <a:ext cx="5684290" cy="542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2843733"/>
            <a:ext cx="4968552" cy="468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9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210024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DEZ | JAN  FEB  </a:t>
            </a:r>
            <a:r>
              <a:rPr lang="de-CH" sz="1600" dirty="0" smtClean="0">
                <a:solidFill>
                  <a:schemeClr val="bg1"/>
                </a:solidFill>
              </a:rPr>
              <a:t>MAR</a:t>
            </a:r>
            <a:r>
              <a:rPr lang="de-CH" sz="1600" dirty="0" smtClean="0">
                <a:solidFill>
                  <a:schemeClr val="tx1"/>
                </a:solidFill>
              </a:rPr>
              <a:t>  </a:t>
            </a:r>
            <a:r>
              <a:rPr lang="de-CH" sz="1600" dirty="0" smtClean="0"/>
              <a:t>APR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Kopfbedeckungsverbot an Walliser Schulen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907629"/>
            <a:ext cx="5760640" cy="532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2" y="1801342"/>
            <a:ext cx="3883816" cy="554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1"/>
          <a:stretch/>
        </p:blipFill>
        <p:spPr bwMode="auto">
          <a:xfrm>
            <a:off x="4752280" y="2051646"/>
            <a:ext cx="5142565" cy="550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52" y="1756932"/>
            <a:ext cx="4602176" cy="58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4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7012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DEZ | JAN  FEB  MAR  </a:t>
            </a:r>
            <a:r>
              <a:rPr lang="de-CH" sz="1600" dirty="0" smtClean="0">
                <a:solidFill>
                  <a:schemeClr val="bg1"/>
                </a:solidFill>
              </a:rPr>
              <a:t>APR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Cybermobbing/digitale Medien an Walliser Schulen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" r="1510"/>
          <a:stretch/>
        </p:blipFill>
        <p:spPr bwMode="auto">
          <a:xfrm>
            <a:off x="431800" y="2329962"/>
            <a:ext cx="4746869" cy="265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236737"/>
            <a:ext cx="9391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X:\Docs\Projekte\Piratenpartei\Projekte\20140328 Digitaler Medienunterricht\2014 - Naters\Vortrag 1 OS Naters\digitale-medien-likes-und-dislikes\digitale-medien531f7813\content\data\repo\14630828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78" y="2213180"/>
            <a:ext cx="5245594" cy="523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7012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 FEB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MAR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APR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 smtClean="0">
                <a:solidFill>
                  <a:schemeClr val="tx1"/>
                </a:solidFill>
              </a:rPr>
              <a:t>JUN  JUL  AUG  SEP  OKT  NOV  DEZ | JAN  FEB  MAR  </a:t>
            </a:r>
            <a:r>
              <a:rPr lang="de-CH" sz="1600" dirty="0" smtClean="0">
                <a:solidFill>
                  <a:schemeClr val="bg1"/>
                </a:solidFill>
              </a:rPr>
              <a:t>APR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err="1" smtClean="0"/>
              <a:t>Heartbleed</a:t>
            </a:r>
            <a:endParaRPr 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9" y="2123653"/>
            <a:ext cx="4428381" cy="531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1" y="2123653"/>
            <a:ext cx="4241931" cy="614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heartbl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197709"/>
            <a:ext cx="2237298" cy="27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5776" y="435446"/>
            <a:ext cx="1080120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13679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bg1"/>
                </a:solidFill>
              </a:rPr>
              <a:t>TODAY/MAI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Jungwähler an die Stimmzettel!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123653"/>
            <a:ext cx="4104456" cy="525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76" y="2123243"/>
            <a:ext cx="3744460" cy="52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5776" y="435446"/>
            <a:ext cx="1080120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13679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bg1"/>
                </a:solidFill>
              </a:rPr>
              <a:t>TODAY/MAI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Abstimmung vom Sonntag 18.05</a:t>
            </a:r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051645"/>
            <a:ext cx="4749827" cy="543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68" y="2051645"/>
            <a:ext cx="3821600" cy="59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6" y="3707829"/>
            <a:ext cx="42957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2" y="2051645"/>
            <a:ext cx="4324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93" y="5796061"/>
            <a:ext cx="55911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70" y="2555701"/>
            <a:ext cx="4838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051645"/>
            <a:ext cx="4579618" cy="49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1917582"/>
            <a:ext cx="3935284" cy="526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60" y="1925183"/>
            <a:ext cx="61912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3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Jahresbericht 2013/2014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 smtClean="0"/>
              <a:t>FEB  MAR  APR  MAI  JUN  JUL  AUG  SEP  OKT  NOV  DEZ | JAN  FEB  MAR  APR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5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5776" y="435446"/>
            <a:ext cx="1080120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13679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bg1"/>
                </a:solidFill>
              </a:rPr>
              <a:t>TODAY/MAI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Urversammlung Brig: Polizeireglement</a:t>
            </a:r>
            <a:endParaRPr lang="en-US" dirty="0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123653"/>
            <a:ext cx="50673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1979638"/>
            <a:ext cx="386502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5776" y="435446"/>
            <a:ext cx="1080120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13679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bg1"/>
                </a:solidFill>
              </a:rPr>
              <a:t>FUTURE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Die Zukunft?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3999" y="2267669"/>
            <a:ext cx="9071640" cy="4490611"/>
          </a:xfrm>
          <a:prstGeom prst="rect">
            <a:avLst/>
          </a:prstGeom>
        </p:spPr>
        <p:txBody>
          <a:bodyPr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de-CH" sz="3200" b="0" i="0" u="none" strike="noStrike" kern="1200">
                <a:ln>
                  <a:noFill/>
                </a:ln>
                <a:latin typeface="+mn-lt"/>
                <a:ea typeface="SimSun" pitchFamily="2"/>
                <a:cs typeface="Tahoma" pitchFamily="2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ysClr val="windowText" lastClr="000000"/>
                </a:solidFill>
              </a:rPr>
              <a:t>Datenschutz</a:t>
            </a:r>
            <a:r>
              <a:rPr lang="en-US" dirty="0" smtClean="0">
                <a:solidFill>
                  <a:sysClr val="windowText" lastClr="000000"/>
                </a:solidFill>
              </a:rPr>
              <a:t> und </a:t>
            </a:r>
            <a:r>
              <a:rPr lang="en-US" dirty="0" err="1" smtClean="0">
                <a:solidFill>
                  <a:sysClr val="windowText" lastClr="000000"/>
                </a:solidFill>
              </a:rPr>
              <a:t>Öffentlichkeitsprinzip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NR/SR Wahlen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Medienkompetenz / Berufsbildungskommission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R21 Revision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BÜPF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Initiative Trennung Kirche und Staat</a:t>
            </a:r>
          </a:p>
        </p:txBody>
      </p:sp>
    </p:spTree>
    <p:extLst>
      <p:ext uri="{BB962C8B-B14F-4D97-AF65-F5344CB8AC3E}">
        <p14:creationId xmlns:p14="http://schemas.microsoft.com/office/powerpoint/2010/main" val="39120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16" y="971525"/>
            <a:ext cx="5536632" cy="51809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1352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bg1"/>
                </a:solidFill>
              </a:rPr>
              <a:t>JAN  </a:t>
            </a:r>
            <a:r>
              <a:rPr lang="de-CH" sz="1600" dirty="0" smtClean="0"/>
              <a:t>FEB  MAR  APR  MAI  JUN  JUL  AUG  SEP  OKT  NOV  DEZ | JAN  FEB  MAR  APR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26078"/>
            <a:ext cx="5837286" cy="525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96" y="4859957"/>
            <a:ext cx="5285665" cy="241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3999" y="683493"/>
            <a:ext cx="3960249" cy="936104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Medienkompetenz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X:\Docs\Projekte\Piratenpartei\Projekte\20130111 Grossratswahlen\20130208 WB Wie ist Ihre Stimme gültig.d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36" y="2480517"/>
            <a:ext cx="7200552" cy="48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1352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bg1"/>
                </a:solidFill>
              </a:rPr>
              <a:t>JAN  </a:t>
            </a:r>
            <a:r>
              <a:rPr lang="de-CH" sz="1600" dirty="0" smtClean="0"/>
              <a:t>FEB  MAR  APR  MAI  JUN  JUL  AUG  SEP  OKT  NOV  DEZ | JAN  FEB  MAR  APR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Grossratswahlen 2013</a:t>
            </a:r>
            <a:endParaRPr lang="en-US" dirty="0"/>
          </a:p>
        </p:txBody>
      </p:sp>
      <p:pic>
        <p:nvPicPr>
          <p:cNvPr id="4098" name="Picture 2" descr="X:\Docs\Projekte\Piratenpartei\Projekte\20130111 Grossratswahlen\20130126 WB Piraten treten nicht 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403573"/>
            <a:ext cx="1762371" cy="352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1979637"/>
            <a:ext cx="59912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5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5656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</a:t>
            </a:r>
            <a:r>
              <a:rPr lang="de-CH" sz="1600" dirty="0" smtClean="0">
                <a:solidFill>
                  <a:schemeClr val="bg1"/>
                </a:solidFill>
              </a:rPr>
              <a:t> FEB </a:t>
            </a:r>
            <a:r>
              <a:rPr lang="de-CH" sz="1600" dirty="0" smtClean="0"/>
              <a:t> MAR  APR  MAI  JUN  JUL  AUG  SEP  OKT  NOV  DEZ | JAN  FEB  MAR  APR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6624545" cy="1262160"/>
          </a:xfrm>
        </p:spPr>
        <p:txBody>
          <a:bodyPr/>
          <a:lstStyle/>
          <a:p>
            <a:pPr>
              <a:buNone/>
            </a:pPr>
            <a:r>
              <a:rPr lang="de-CH" dirty="0" err="1" smtClean="0"/>
              <a:t>Hooligankonkordat</a:t>
            </a:r>
            <a:endParaRPr lang="en-US" dirty="0"/>
          </a:p>
        </p:txBody>
      </p:sp>
      <p:pic>
        <p:nvPicPr>
          <p:cNvPr id="5122" name="Picture 2" descr="X:\Docs\Projekte\Piratenpartei\Projekte\20130220 Hooligankonkordat\Presse\20130925 WB Die Polizei und der Fussball Stor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18"/>
          <a:stretch/>
        </p:blipFill>
        <p:spPr bwMode="auto">
          <a:xfrm>
            <a:off x="143768" y="1980803"/>
            <a:ext cx="5038068" cy="448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X:\Docs\Projekte\Piratenpartei\Projekte\20130220 Hooligankonkordat\Presse\20131002 WB Lesebrief Masslos übertrieb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2" y="1043533"/>
            <a:ext cx="3875537" cy="50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X:\Docs\Projekte\Piratenpartei\Projekte\20130220 Hooligankonkordat\Presse\20131111 WB Ein Alkoholverbot an fast allen Spielen des FC Sitt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2" y="3557586"/>
            <a:ext cx="5616377" cy="381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X:\Docs\Projekte\Piratenpartei\Projekte\20130220 Hooligankonkordat\Presse\20130925 WB Die Polizei und der Fussball Tit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02" y="4571925"/>
            <a:ext cx="4843299" cy="267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8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X:\Docs\Projekte\Piratenpartei\Projekte\20130214 Valentinsgreetings an die Piraten\Herz_Vorder_2013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68" y="860909"/>
            <a:ext cx="6624736" cy="66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5656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</a:t>
            </a:r>
            <a:r>
              <a:rPr lang="de-CH" sz="1600" dirty="0" smtClean="0">
                <a:solidFill>
                  <a:schemeClr val="bg1"/>
                </a:solidFill>
              </a:rPr>
              <a:t> FEB </a:t>
            </a:r>
            <a:r>
              <a:rPr lang="de-CH" sz="1600" dirty="0" smtClean="0"/>
              <a:t> MAR  APR  MAI  JUN  JUL  AUG  SEP  OKT  NOV  DEZ | JAN  FEB  MAR  APR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31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5656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2013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tx1"/>
                </a:solidFill>
              </a:rPr>
              <a:t>JAN </a:t>
            </a:r>
            <a:r>
              <a:rPr lang="de-CH" sz="1600" dirty="0" smtClean="0">
                <a:solidFill>
                  <a:schemeClr val="bg1"/>
                </a:solidFill>
              </a:rPr>
              <a:t> FEB </a:t>
            </a:r>
            <a:r>
              <a:rPr lang="de-CH" sz="1600" dirty="0" smtClean="0"/>
              <a:t> MAR  APR  MAI  JUN  JUL  AUG  SEP  OKT  NOV  DEZ | JAN  FEB  MAR  APR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Berufsbildungskommission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61" y="1949974"/>
            <a:ext cx="7144667" cy="51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4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st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888</Words>
  <Application>Microsoft Office PowerPoint</Application>
  <PresentationFormat>Custom</PresentationFormat>
  <Paragraphs>395</Paragraphs>
  <Slides>41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test1</vt:lpstr>
      <vt:lpstr>Generalversammlung 2014</vt:lpstr>
      <vt:lpstr>Traktanden</vt:lpstr>
      <vt:lpstr>Ahoi!</vt:lpstr>
      <vt:lpstr>Jahresbericht 2013/2014</vt:lpstr>
      <vt:lpstr>Medienkompetenz</vt:lpstr>
      <vt:lpstr>Grossratswahlen 2013</vt:lpstr>
      <vt:lpstr>Hooligankonkordat</vt:lpstr>
      <vt:lpstr>PowerPoint Presentation</vt:lpstr>
      <vt:lpstr>Berufsbildungskommission</vt:lpstr>
      <vt:lpstr>PowerPoint Presentation</vt:lpstr>
      <vt:lpstr>Statistik/Videoüberwachung Brig</vt:lpstr>
      <vt:lpstr>Abstimmung Parolen für den 09. Juni</vt:lpstr>
      <vt:lpstr>Thema Streaming/movie4k im WB</vt:lpstr>
      <vt:lpstr>Demo gegen Tempora/Prism/Büpf</vt:lpstr>
      <vt:lpstr>Hotelgastdaten landen bei der Polizei</vt:lpstr>
      <vt:lpstr>Der gläserene Bürger - Jeder ist verdächtig!</vt:lpstr>
      <vt:lpstr>Jede Stimme zählt</vt:lpstr>
      <vt:lpstr>Wildtierkameras im Wallis?</vt:lpstr>
      <vt:lpstr>Abstimmung vom 22. September</vt:lpstr>
      <vt:lpstr>Gripen Referendum – FATCA Referendum</vt:lpstr>
      <vt:lpstr>Frust um Walliser Datenschutz</vt:lpstr>
      <vt:lpstr>«Marsch fer z'ungiboru Läbu» Frauenrechte + Solidarität, statt Geiz und Verurteilung</vt:lpstr>
      <vt:lpstr>Rolle der Leuker Satelitenanlage zur NSA</vt:lpstr>
      <vt:lpstr>Videokamera Littering und Hooligans</vt:lpstr>
      <vt:lpstr>Video-Doku-Abend mit AFK – the Pirate Bay</vt:lpstr>
      <vt:lpstr>Vortrag/Debatte in Brig: Yes we scan Pascal Gloor (PPS) und Jürg Bühler (SNB)</vt:lpstr>
      <vt:lpstr>Urversammlung Naters: Polizeireglement</vt:lpstr>
      <vt:lpstr>Das digitale Erbe</vt:lpstr>
      <vt:lpstr>Medienkompetenz / Vorbehaltslose Überwachung</vt:lpstr>
      <vt:lpstr>-&gt; 2014</vt:lpstr>
      <vt:lpstr>Beitritt Initiative Trennung Kirche/Staat</vt:lpstr>
      <vt:lpstr>Abstimmung vom 09.02</vt:lpstr>
      <vt:lpstr>Position zur Reform R21</vt:lpstr>
      <vt:lpstr>Bundesgerichtsentscheid zum Wahlsystem</vt:lpstr>
      <vt:lpstr>Kopfbedeckungsverbot an Walliser Schulen</vt:lpstr>
      <vt:lpstr>Cybermobbing/digitale Medien an Walliser Schulen</vt:lpstr>
      <vt:lpstr>Heartbleed</vt:lpstr>
      <vt:lpstr>Jungwähler an die Stimmzettel!</vt:lpstr>
      <vt:lpstr>Abstimmung vom Sonntag 18.05</vt:lpstr>
      <vt:lpstr>Urversammlung Brig: Polizeireglement</vt:lpstr>
      <vt:lpstr>Die Zukunft?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Gisiger</dc:creator>
  <cp:lastModifiedBy>Christian Schnidrig</cp:lastModifiedBy>
  <cp:revision>39</cp:revision>
  <dcterms:created xsi:type="dcterms:W3CDTF">2010-03-29T00:07:06Z</dcterms:created>
  <dcterms:modified xsi:type="dcterms:W3CDTF">2014-05-16T20:31:01Z</dcterms:modified>
</cp:coreProperties>
</file>