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0" r:id="rId4"/>
    <p:sldId id="259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027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2821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0134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333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5310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756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849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214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503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512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040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516A6-E313-4F2E-9AF8-53881A20034D}" type="datetimeFigureOut">
              <a:rPr lang="de-CH" smtClean="0"/>
              <a:t>27.07.2020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DC010-092B-4339-B348-A40C21852BA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8827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Rechnungslauf Piraten </a:t>
            </a:r>
            <a:br>
              <a:rPr lang="de-CH" dirty="0" smtClean="0"/>
            </a:br>
            <a:r>
              <a:rPr lang="de-CH" dirty="0" smtClean="0"/>
              <a:t>Stand 25.07.2020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In der folgenden Präsentation wird erklärt, wie der Rechnungslauf       (auf manueller Basis) funktioniert und gesteuert wird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9539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Aufbau	Rechnungslauf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Es gibt im wesentlichen 4 Bausteine, die alle im </a:t>
            </a:r>
            <a:r>
              <a:rPr lang="de-CH" dirty="0" err="1" smtClean="0"/>
              <a:t>members.crm</a:t>
            </a:r>
            <a:r>
              <a:rPr lang="de-CH" dirty="0" smtClean="0"/>
              <a:t> hinterlegt sind</a:t>
            </a:r>
          </a:p>
          <a:p>
            <a:r>
              <a:rPr lang="de-CH" dirty="0" smtClean="0"/>
              <a:t>Es gibt Rechnungsgruppen</a:t>
            </a:r>
          </a:p>
          <a:p>
            <a:r>
              <a:rPr lang="de-CH" dirty="0" smtClean="0"/>
              <a:t>Es gibt Rechnungsmailing</a:t>
            </a:r>
          </a:p>
          <a:p>
            <a:r>
              <a:rPr lang="de-CH" dirty="0" smtClean="0"/>
              <a:t>Es gibt </a:t>
            </a:r>
            <a:r>
              <a:rPr lang="de-CH" dirty="0" err="1" smtClean="0"/>
              <a:t>Rechnungs</a:t>
            </a:r>
            <a:r>
              <a:rPr lang="de-CH" dirty="0" smtClean="0"/>
              <a:t> </a:t>
            </a:r>
            <a:r>
              <a:rPr lang="de-CH" dirty="0" err="1" smtClean="0"/>
              <a:t>Dummymitglieder</a:t>
            </a:r>
            <a:r>
              <a:rPr lang="de-CH" dirty="0" smtClean="0"/>
              <a:t> ( für die </a:t>
            </a:r>
            <a:r>
              <a:rPr lang="de-CH" dirty="0" err="1" smtClean="0"/>
              <a:t>indiv</a:t>
            </a:r>
            <a:r>
              <a:rPr lang="de-CH" dirty="0" smtClean="0"/>
              <a:t>. Zahlseite mit dem korrekten Betrag)</a:t>
            </a:r>
          </a:p>
          <a:p>
            <a:endParaRPr lang="de-CH" dirty="0" smtClean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227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Funktionsweise	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smtClean="0"/>
              <a:t>Entsprechend dem </a:t>
            </a:r>
            <a:r>
              <a:rPr lang="de-CH" dirty="0" err="1" smtClean="0"/>
              <a:t>Rechnungsdummy</a:t>
            </a:r>
            <a:r>
              <a:rPr lang="de-CH" dirty="0" smtClean="0"/>
              <a:t> gibt es eine </a:t>
            </a:r>
            <a:r>
              <a:rPr lang="de-CH" dirty="0" err="1" smtClean="0"/>
              <a:t>indiv</a:t>
            </a:r>
            <a:r>
              <a:rPr lang="de-CH" dirty="0" smtClean="0"/>
              <a:t>. Zahlseite für Kreditkartenzahlung ( Hier ist der korrekte Betrag durch den </a:t>
            </a:r>
            <a:r>
              <a:rPr lang="de-CH" dirty="0" err="1" smtClean="0"/>
              <a:t>Zahlungsdummy</a:t>
            </a:r>
            <a:r>
              <a:rPr lang="de-CH" dirty="0" smtClean="0"/>
              <a:t> bereits bestimmt) -&gt; Dies passiert durch die Mitgliedschaft des Dummys in der entsprechenden Sektionen/PPS</a:t>
            </a:r>
          </a:p>
          <a:p>
            <a:r>
              <a:rPr lang="de-CH" dirty="0" smtClean="0"/>
              <a:t>GESAMTBETRAG = PPS Mitgliedschaft ( PPS fix= 80 CHF) + Sektionsbeitrag</a:t>
            </a:r>
          </a:p>
          <a:p>
            <a:r>
              <a:rPr lang="de-CH" dirty="0" smtClean="0"/>
              <a:t> Wenn es Sektionen gibt, die einen gleichen Sektionsbeitrag haben und die gleiche Sprache, sind Sie zusammen in einer Rechnungsgruppe zusammengefasst ( </a:t>
            </a:r>
            <a:r>
              <a:rPr lang="de-CH" dirty="0" err="1" smtClean="0"/>
              <a:t>Bsp</a:t>
            </a:r>
            <a:r>
              <a:rPr lang="de-CH" dirty="0" smtClean="0"/>
              <a:t>.:DE:  AG/ TG/BB)</a:t>
            </a:r>
          </a:p>
          <a:p>
            <a:r>
              <a:rPr lang="de-CH" dirty="0" smtClean="0"/>
              <a:t>Im Beschrieb jeder Gruppe ist der Gesamtbetrag auch noch einmal aufgeschlüsselt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2091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77" y="2712385"/>
            <a:ext cx="7037531" cy="362392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Übersicht der Rechnungsgruppen</a:t>
            </a:r>
            <a:endParaRPr lang="de-CH" dirty="0"/>
          </a:p>
        </p:txBody>
      </p:sp>
      <p:cxnSp>
        <p:nvCxnSpPr>
          <p:cNvPr id="6" name="Gerade Verbindung mit Pfeil 5"/>
          <p:cNvCxnSpPr/>
          <p:nvPr/>
        </p:nvCxnSpPr>
        <p:spPr>
          <a:xfrm>
            <a:off x="1729047" y="2103120"/>
            <a:ext cx="216131" cy="5486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1202471" y="1546167"/>
            <a:ext cx="2638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>Bezeichnung inkl. Sektion</a:t>
            </a:r>
            <a:endParaRPr lang="de-CH" dirty="0"/>
          </a:p>
        </p:txBody>
      </p:sp>
      <p:sp>
        <p:nvSpPr>
          <p:cNvPr id="8" name="Textfeld 7"/>
          <p:cNvSpPr txBox="1"/>
          <p:nvPr/>
        </p:nvSpPr>
        <p:spPr>
          <a:xfrm>
            <a:off x="4729837" y="1546167"/>
            <a:ext cx="13994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>Anzahl Kontakte in der Gruppe</a:t>
            </a:r>
            <a:endParaRPr lang="de-CH" dirty="0"/>
          </a:p>
        </p:txBody>
      </p:sp>
      <p:cxnSp>
        <p:nvCxnSpPr>
          <p:cNvPr id="9" name="Gerade Verbindung mit Pfeil 8"/>
          <p:cNvCxnSpPr>
            <a:stCxn id="8" idx="2"/>
          </p:cNvCxnSpPr>
          <p:nvPr/>
        </p:nvCxnSpPr>
        <p:spPr>
          <a:xfrm>
            <a:off x="5429544" y="2469497"/>
            <a:ext cx="81794" cy="40223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7182091" y="1645368"/>
            <a:ext cx="3616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>Detail Beschreibung Gruppe mit Betragszusammensetzung</a:t>
            </a:r>
            <a:endParaRPr lang="de-CH" dirty="0"/>
          </a:p>
        </p:txBody>
      </p:sp>
      <p:cxnSp>
        <p:nvCxnSpPr>
          <p:cNvPr id="14" name="Gerade Verbindung mit Pfeil 13"/>
          <p:cNvCxnSpPr/>
          <p:nvPr/>
        </p:nvCxnSpPr>
        <p:spPr>
          <a:xfrm flipH="1">
            <a:off x="8179724" y="2294930"/>
            <a:ext cx="77479" cy="43995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854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Funktion	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400" dirty="0" smtClean="0"/>
              <a:t>Jede Gruppe wiederum hat eine zugehörige Mailingvorlage</a:t>
            </a:r>
          </a:p>
          <a:p>
            <a:r>
              <a:rPr lang="de-CH" sz="2400" dirty="0" smtClean="0"/>
              <a:t>Nun muss vorab mit der Suchfunktion( </a:t>
            </a:r>
            <a:r>
              <a:rPr lang="de-CH" sz="2400" dirty="0" err="1" smtClean="0"/>
              <a:t>advanced</a:t>
            </a:r>
            <a:r>
              <a:rPr lang="de-CH" sz="2400" dirty="0" smtClean="0"/>
              <a:t> </a:t>
            </a:r>
            <a:r>
              <a:rPr lang="de-CH" sz="2400" dirty="0" err="1" smtClean="0"/>
              <a:t>search</a:t>
            </a:r>
            <a:r>
              <a:rPr lang="de-CH" sz="2400" dirty="0" smtClean="0"/>
              <a:t>, unterster Reiter «</a:t>
            </a:r>
            <a:r>
              <a:rPr lang="de-CH" sz="2400" dirty="0" err="1" smtClean="0"/>
              <a:t>membership</a:t>
            </a:r>
            <a:r>
              <a:rPr lang="de-CH" sz="2400" dirty="0" smtClean="0"/>
              <a:t>») in den jeweiligen Sektionen der Rechnungsgruppe nach Mitgliedern gesucht werden, bei denen die Mitgliedschaft  abgelaufen ist. Der Zeitraumfilter ist abhängig vor letzten Ausführung,  ist aber mit 90 Tage gut angesetzt ( bereits vorhanden Mitglieder erkennt das System)</a:t>
            </a:r>
          </a:p>
          <a:p>
            <a:r>
              <a:rPr lang="de-CH" sz="2400" dirty="0" smtClean="0"/>
              <a:t>Welche Sektion 					</a:t>
            </a:r>
          </a:p>
          <a:p>
            <a:pPr lvl="8"/>
            <a:r>
              <a:rPr lang="de-CH" sz="1400" dirty="0" smtClean="0"/>
              <a:t>                                                                     </a:t>
            </a:r>
            <a:r>
              <a:rPr lang="de-CH" sz="2000" dirty="0" smtClean="0"/>
              <a:t>Zeitraum</a:t>
            </a:r>
            <a:endParaRPr lang="de-CH" sz="1400" dirty="0" smtClean="0"/>
          </a:p>
          <a:p>
            <a:pPr marL="1371600" lvl="3" indent="0">
              <a:buNone/>
            </a:pPr>
            <a:r>
              <a:rPr lang="de-CH" dirty="0" smtClean="0"/>
              <a:t>				</a:t>
            </a:r>
          </a:p>
          <a:p>
            <a:endParaRPr lang="de-CH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52856"/>
            <a:ext cx="1409897" cy="112410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2153" y="5362671"/>
            <a:ext cx="1906982" cy="693448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8443" y="5265998"/>
            <a:ext cx="2269464" cy="693447"/>
          </a:xfrm>
          <a:prstGeom prst="rect">
            <a:avLst/>
          </a:prstGeom>
        </p:spPr>
      </p:pic>
      <p:cxnSp>
        <p:nvCxnSpPr>
          <p:cNvPr id="10" name="Gerade Verbindung mit Pfeil 9"/>
          <p:cNvCxnSpPr>
            <a:endCxn id="5" idx="1"/>
          </p:cNvCxnSpPr>
          <p:nvPr/>
        </p:nvCxnSpPr>
        <p:spPr>
          <a:xfrm>
            <a:off x="2319251" y="5709395"/>
            <a:ext cx="16290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>
            <a:off x="4460289" y="5709395"/>
            <a:ext cx="16290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>
            <a:off x="7020791" y="5801529"/>
            <a:ext cx="16290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fi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1221" y="5540287"/>
            <a:ext cx="809738" cy="419158"/>
          </a:xfrm>
          <a:prstGeom prst="rect">
            <a:avLst/>
          </a:prstGeom>
        </p:spPr>
      </p:pic>
      <p:cxnSp>
        <p:nvCxnSpPr>
          <p:cNvPr id="14" name="Gerade Verbindung mit Pfeil 13"/>
          <p:cNvCxnSpPr/>
          <p:nvPr/>
        </p:nvCxnSpPr>
        <p:spPr>
          <a:xfrm>
            <a:off x="9672551" y="5749866"/>
            <a:ext cx="16290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fik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01884" y="5380735"/>
            <a:ext cx="2210108" cy="657317"/>
          </a:xfrm>
          <a:prstGeom prst="rect">
            <a:avLst/>
          </a:prstGeom>
        </p:spPr>
      </p:pic>
      <p:cxnSp>
        <p:nvCxnSpPr>
          <p:cNvPr id="23" name="Gerade Verbindung mit Pfeil 22"/>
          <p:cNvCxnSpPr/>
          <p:nvPr/>
        </p:nvCxnSpPr>
        <p:spPr>
          <a:xfrm>
            <a:off x="8023860" y="4680895"/>
            <a:ext cx="207766" cy="68177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>
            <a:off x="3208020" y="4375196"/>
            <a:ext cx="1415171" cy="6776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11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Funktion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 smtClean="0"/>
              <a:t>Die nun angezeigten Mitglieder können  der Rechnungsgruppe hinzugefügt werden ( Bsp. Hier PPZH)</a:t>
            </a:r>
          </a:p>
          <a:p>
            <a:endParaRPr lang="de-CH" dirty="0" smtClean="0"/>
          </a:p>
          <a:p>
            <a:endParaRPr lang="de-CH" dirty="0"/>
          </a:p>
          <a:p>
            <a:endParaRPr lang="de-CH" dirty="0" smtClean="0"/>
          </a:p>
          <a:p>
            <a:r>
              <a:rPr lang="de-CH" dirty="0" smtClean="0"/>
              <a:t>Somit enthält die Rechnungsgruppe NUR Mitglieder, die KEINE aktive Mitgliedschaft haben!!!!! </a:t>
            </a:r>
          </a:p>
          <a:p>
            <a:r>
              <a:rPr lang="de-CH" dirty="0" smtClean="0"/>
              <a:t>Wenn ein Mitglied den Betrag bezahlt hat, kann er einfach aus der Gruppe entfernt werden</a:t>
            </a:r>
          </a:p>
          <a:p>
            <a:endParaRPr lang="de-CH" dirty="0" smtClean="0"/>
          </a:p>
          <a:p>
            <a:r>
              <a:rPr lang="de-CH" dirty="0" smtClean="0"/>
              <a:t>Das ist SEHR wichtig, sonst bekommen Leute die Rechnung, die schon bezahlt haben!!!</a:t>
            </a:r>
            <a:endParaRPr lang="de-CH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761" y="5092034"/>
            <a:ext cx="838317" cy="438211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2258" y="5153954"/>
            <a:ext cx="3343742" cy="314369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2195" y="5153954"/>
            <a:ext cx="676369" cy="238158"/>
          </a:xfrm>
          <a:prstGeom prst="rect">
            <a:avLst/>
          </a:prstGeom>
        </p:spPr>
      </p:pic>
      <p:cxnSp>
        <p:nvCxnSpPr>
          <p:cNvPr id="7" name="Gerade Verbindung mit Pfeil 6"/>
          <p:cNvCxnSpPr/>
          <p:nvPr/>
        </p:nvCxnSpPr>
        <p:spPr>
          <a:xfrm flipV="1">
            <a:off x="2148840" y="5305535"/>
            <a:ext cx="348553" cy="1322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 flipV="1">
            <a:off x="6112614" y="5292310"/>
            <a:ext cx="348553" cy="1322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1133" y="2528726"/>
            <a:ext cx="2629672" cy="1197127"/>
          </a:xfrm>
          <a:prstGeom prst="rect">
            <a:avLst/>
          </a:prstGeom>
        </p:spPr>
      </p:pic>
      <p:cxnSp>
        <p:nvCxnSpPr>
          <p:cNvPr id="11" name="Gerade Verbindung mit Pfeil 10"/>
          <p:cNvCxnSpPr/>
          <p:nvPr/>
        </p:nvCxnSpPr>
        <p:spPr>
          <a:xfrm flipV="1">
            <a:off x="4718154" y="3127289"/>
            <a:ext cx="379626" cy="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fik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3750" y="2754628"/>
            <a:ext cx="3581900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10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Versand Rechnung	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Nachdem die Rechnungsgruppe auf dem aktuellsten Stand ist, kann dieser Gruppe das Rechnungsmail geschickt werden.</a:t>
            </a:r>
          </a:p>
          <a:p>
            <a:pPr lvl="8"/>
            <a:r>
              <a:rPr lang="de-CH" dirty="0" smtClean="0"/>
              <a:t>                                                      </a:t>
            </a:r>
            <a:r>
              <a:rPr lang="de-CH" sz="2400" dirty="0" smtClean="0">
                <a:solidFill>
                  <a:srgbClr val="FF0000"/>
                </a:solidFill>
              </a:rPr>
              <a:t>Absender: </a:t>
            </a:r>
            <a:r>
              <a:rPr lang="de-CH" sz="2400" dirty="0" err="1" smtClean="0">
                <a:solidFill>
                  <a:srgbClr val="FF0000"/>
                </a:solidFill>
              </a:rPr>
              <a:t>Finance</a:t>
            </a:r>
            <a:r>
              <a:rPr lang="de-CH" sz="2400" dirty="0" smtClean="0">
                <a:solidFill>
                  <a:srgbClr val="FF0000"/>
                </a:solidFill>
              </a:rPr>
              <a:t>!!!</a:t>
            </a:r>
          </a:p>
          <a:p>
            <a:endParaRPr lang="de-CH" dirty="0" smtClean="0"/>
          </a:p>
          <a:p>
            <a:endParaRPr lang="de-CH" dirty="0"/>
          </a:p>
          <a:p>
            <a:pPr lvl="1"/>
            <a:r>
              <a:rPr lang="de-CH" dirty="0" smtClean="0"/>
              <a:t>Template (Mailvorlage) und entsprechende  Rechnungsgruppe auswählen</a:t>
            </a:r>
          </a:p>
          <a:p>
            <a:pPr lvl="1"/>
            <a:r>
              <a:rPr lang="de-CH" dirty="0" smtClean="0">
                <a:solidFill>
                  <a:srgbClr val="FF0000"/>
                </a:solidFill>
              </a:rPr>
              <a:t>Header und </a:t>
            </a:r>
            <a:r>
              <a:rPr lang="de-CH" dirty="0" err="1" smtClean="0">
                <a:solidFill>
                  <a:srgbClr val="FF0000"/>
                </a:solidFill>
              </a:rPr>
              <a:t>Footer</a:t>
            </a:r>
            <a:r>
              <a:rPr lang="de-CH" dirty="0" smtClean="0">
                <a:solidFill>
                  <a:srgbClr val="FF0000"/>
                </a:solidFill>
              </a:rPr>
              <a:t> nicht vergessen!!!</a:t>
            </a:r>
          </a:p>
          <a:p>
            <a:pPr lvl="1"/>
            <a:endParaRPr lang="de-CH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228" y="2780285"/>
            <a:ext cx="2562583" cy="885949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0019" y="2780285"/>
            <a:ext cx="3366122" cy="1146016"/>
          </a:xfrm>
          <a:prstGeom prst="rect">
            <a:avLst/>
          </a:prstGeom>
        </p:spPr>
      </p:pic>
      <p:cxnSp>
        <p:nvCxnSpPr>
          <p:cNvPr id="7" name="Gerade Verbindung mit Pfeil 6"/>
          <p:cNvCxnSpPr/>
          <p:nvPr/>
        </p:nvCxnSpPr>
        <p:spPr>
          <a:xfrm>
            <a:off x="3675429" y="3255755"/>
            <a:ext cx="16290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V="1">
            <a:off x="3638499" y="3131822"/>
            <a:ext cx="1063041" cy="9905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flipH="1" flipV="1">
            <a:off x="5829300" y="3528060"/>
            <a:ext cx="2026920" cy="5943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 flipH="1">
            <a:off x="6591300" y="3032191"/>
            <a:ext cx="998220" cy="26785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733" y="5041506"/>
            <a:ext cx="8449854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90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Testmail /Versand	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Bei Unsicherheiten kann man vor dem Versand eine Testmail an sich selbst verschicken, um die Funktion/ Inhalt des Mailings zu überprüfen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endParaRPr lang="de-CH" dirty="0" smtClean="0"/>
          </a:p>
          <a:p>
            <a:r>
              <a:rPr lang="de-CH" dirty="0" smtClean="0"/>
              <a:t>Wenn alles gut ist, auf «Next» drücken und dann </a:t>
            </a:r>
          </a:p>
          <a:p>
            <a:endParaRPr lang="de-CH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426021"/>
            <a:ext cx="9935962" cy="1743318"/>
          </a:xfrm>
          <a:prstGeom prst="rect">
            <a:avLst/>
          </a:prstGeom>
        </p:spPr>
      </p:pic>
      <p:cxnSp>
        <p:nvCxnSpPr>
          <p:cNvPr id="5" name="Gerade Verbindung mit Pfeil 4"/>
          <p:cNvCxnSpPr/>
          <p:nvPr/>
        </p:nvCxnSpPr>
        <p:spPr>
          <a:xfrm flipH="1">
            <a:off x="8602980" y="2270760"/>
            <a:ext cx="731520" cy="21945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H="1" flipV="1">
            <a:off x="1569720" y="4785360"/>
            <a:ext cx="3291840" cy="3839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9352" y="5223415"/>
            <a:ext cx="2324810" cy="870372"/>
          </a:xfrm>
          <a:prstGeom prst="rect">
            <a:avLst/>
          </a:prstGeom>
        </p:spPr>
      </p:pic>
      <p:cxnSp>
        <p:nvCxnSpPr>
          <p:cNvPr id="13" name="Gerade Verbindung mit Pfeil 12"/>
          <p:cNvCxnSpPr/>
          <p:nvPr/>
        </p:nvCxnSpPr>
        <p:spPr>
          <a:xfrm>
            <a:off x="8191500" y="5379720"/>
            <a:ext cx="335280" cy="2286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9174480" y="5501640"/>
            <a:ext cx="510540" cy="2971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18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Allgemein wichtiges	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 smtClean="0"/>
              <a:t>Es ist SEHR wichtig, dass zwischen den einzelnen Rechnungsläufen die Gruppen bereinigt/ aktualisiert werden!</a:t>
            </a:r>
          </a:p>
          <a:p>
            <a:r>
              <a:rPr lang="de-CH" dirty="0" smtClean="0">
                <a:solidFill>
                  <a:srgbClr val="FF0000"/>
                </a:solidFill>
              </a:rPr>
              <a:t>Wenn ein Mitglied gezahlt hat, muss es aus der </a:t>
            </a:r>
            <a:r>
              <a:rPr lang="de-CH" dirty="0" err="1" smtClean="0">
                <a:solidFill>
                  <a:srgbClr val="FF0000"/>
                </a:solidFill>
              </a:rPr>
              <a:t>entschprechenden</a:t>
            </a:r>
            <a:r>
              <a:rPr lang="de-CH" dirty="0" smtClean="0">
                <a:solidFill>
                  <a:srgbClr val="FF0000"/>
                </a:solidFill>
              </a:rPr>
              <a:t> Rechnungsgruppe entfernt werden</a:t>
            </a:r>
          </a:p>
          <a:p>
            <a:r>
              <a:rPr lang="de-CH" dirty="0" smtClean="0"/>
              <a:t>Der beschriebene Ablauf muss für jede Rechnungsgruppe EINZELN durchgeführt werden!</a:t>
            </a:r>
          </a:p>
          <a:p>
            <a:r>
              <a:rPr lang="de-CH" dirty="0" smtClean="0"/>
              <a:t>Wichtig dabei ist auch, dass bei NEUEN Mitgliedern Anfang und Ende einer Mitgliedschaft dem Eingabedatum entspricht. Somit wird das Neumitglied beim nächsten Suchlauf der Rechnungsgruppe auch </a:t>
            </a:r>
            <a:r>
              <a:rPr lang="de-CH" dirty="0" smtClean="0"/>
              <a:t>miterfasst</a:t>
            </a:r>
          </a:p>
          <a:p>
            <a:r>
              <a:rPr lang="de-CH" dirty="0" smtClean="0"/>
              <a:t>WICHTIG-&gt; der Statuswechsel( Pirat, Mitglied(nichtbezahlt),…) funktioniert nicht!!! Bitte NIE den Status als Suchvariable mit verwenden! NUR </a:t>
            </a:r>
            <a:r>
              <a:rPr lang="de-CH" dirty="0" err="1" smtClean="0"/>
              <a:t>ABLAUFdatum</a:t>
            </a:r>
            <a:r>
              <a:rPr lang="de-CH" smtClean="0"/>
              <a:t>!!!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0689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Breitbild</PresentationFormat>
  <Paragraphs>51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</vt:lpstr>
      <vt:lpstr>Rechnungslauf Piraten  Stand 25.07.2020</vt:lpstr>
      <vt:lpstr>Aufbau Rechnungslauf</vt:lpstr>
      <vt:lpstr>Funktionsweise </vt:lpstr>
      <vt:lpstr>Übersicht der Rechnungsgruppen</vt:lpstr>
      <vt:lpstr>Funktion </vt:lpstr>
      <vt:lpstr>Funktion</vt:lpstr>
      <vt:lpstr>Versand Rechnung </vt:lpstr>
      <vt:lpstr>Testmail /Versand </vt:lpstr>
      <vt:lpstr>Allgemein wichtiges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Rechnungslauf Piraten  Stand 25.07.2020</dc:title>
  <dc:creator>El Stöff</dc:creator>
  <cp:lastModifiedBy>El Stöff</cp:lastModifiedBy>
  <cp:revision>12</cp:revision>
  <dcterms:created xsi:type="dcterms:W3CDTF">2020-07-25T15:24:55Z</dcterms:created>
  <dcterms:modified xsi:type="dcterms:W3CDTF">2020-07-27T18:25:46Z</dcterms:modified>
</cp:coreProperties>
</file>