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25" r:id="rId4"/>
    <p:sldId id="318" r:id="rId5"/>
    <p:sldId id="326" r:id="rId6"/>
    <p:sldId id="331" r:id="rId7"/>
    <p:sldId id="320" r:id="rId8"/>
    <p:sldId id="319" r:id="rId9"/>
    <p:sldId id="327" r:id="rId10"/>
    <p:sldId id="328" r:id="rId11"/>
    <p:sldId id="333" r:id="rId12"/>
    <p:sldId id="334" r:id="rId13"/>
    <p:sldId id="335" r:id="rId14"/>
    <p:sldId id="336" r:id="rId15"/>
    <p:sldId id="337" r:id="rId16"/>
    <p:sldId id="338" r:id="rId17"/>
    <p:sldId id="332" r:id="rId18"/>
    <p:sldId id="329" r:id="rId19"/>
    <p:sldId id="330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718" autoAdjust="0"/>
  </p:normalViewPr>
  <p:slideViewPr>
    <p:cSldViewPr snapToGrid="0" snapToObjects="1">
      <p:cViewPr varScale="1">
        <p:scale>
          <a:sx n="140" d="100"/>
          <a:sy n="140" d="100"/>
        </p:scale>
        <p:origin x="-1400" y="-104"/>
      </p:cViewPr>
      <p:guideLst>
        <p:guide orient="horz" pos="3852"/>
        <p:guide orient="horz" pos="593"/>
        <p:guide orient="horz" pos="1101"/>
        <p:guide orient="horz" pos="1095"/>
        <p:guide orient="horz" pos="2154"/>
        <p:guide orient="horz" pos="3987"/>
        <p:guide orient="horz" pos="851"/>
        <p:guide pos="339"/>
        <p:guide pos="5472"/>
        <p:guide pos="3554"/>
        <p:guide pos="2241"/>
        <p:guide pos="2890"/>
        <p:guide pos="2187"/>
      </p:guideLst>
    </p:cSldViewPr>
  </p:slideViewPr>
  <p:outlineViewPr>
    <p:cViewPr>
      <p:scale>
        <a:sx n="33" d="100"/>
        <a:sy n="33" d="100"/>
      </p:scale>
      <p:origin x="0" y="33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3" y="2130425"/>
            <a:ext cx="8148637" cy="1470025"/>
          </a:xfrm>
        </p:spPr>
        <p:txBody>
          <a:bodyPr/>
          <a:lstStyle>
            <a:lvl1pPr>
              <a:defRPr lang="de-CH" sz="4400" b="1" kern="12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ler"/>
                <a:ea typeface="+mj-ea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ller"/>
                <a:cs typeface="All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subtitle</a:t>
            </a:r>
            <a:r>
              <a:rPr lang="de-CH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 anchor="t">
            <a:normAutofit/>
          </a:bodyPr>
          <a:lstStyle>
            <a:lvl1pPr algn="l">
              <a:defRPr sz="2800" b="1">
                <a:latin typeface="Aller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20396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 anchor="t">
            <a:normAutofit/>
          </a:bodyPr>
          <a:lstStyle>
            <a:lvl1pPr algn="l">
              <a:defRPr sz="2800" b="1">
                <a:latin typeface="Aller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0154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76" y="4406900"/>
            <a:ext cx="8273449" cy="1362075"/>
          </a:xfrm>
        </p:spPr>
        <p:txBody>
          <a:bodyPr anchor="t">
            <a:normAutofit/>
          </a:bodyPr>
          <a:lstStyle>
            <a:lvl1pPr algn="l">
              <a:defRPr lang="en-US" sz="4400" b="1" kern="12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ler"/>
                <a:ea typeface="+mj-ea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620" y="2906713"/>
            <a:ext cx="8247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162" y="1747838"/>
            <a:ext cx="3970337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418" y="1738313"/>
            <a:ext cx="4027381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 anchor="t">
            <a:normAutofit/>
          </a:bodyPr>
          <a:lstStyle>
            <a:lvl1pPr algn="l">
              <a:defRPr sz="2800" b="1">
                <a:latin typeface="Aller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83514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62" y="1738313"/>
            <a:ext cx="3992563" cy="7316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162" y="2469932"/>
            <a:ext cx="3992563" cy="36451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7837"/>
            <a:ext cx="4041775" cy="7220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9931"/>
            <a:ext cx="4041775" cy="3656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 anchor="t">
            <a:normAutofit/>
          </a:bodyPr>
          <a:lstStyle>
            <a:lvl1pPr algn="l">
              <a:defRPr sz="2800" b="1">
                <a:latin typeface="Aller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68692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 anchor="t">
            <a:normAutofit/>
          </a:bodyPr>
          <a:lstStyle>
            <a:lvl1pPr algn="l">
              <a:defRPr sz="2800" b="1">
                <a:latin typeface="Aller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07847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38313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163" y="1738313"/>
            <a:ext cx="2927350" cy="4387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 anchor="t">
            <a:normAutofit/>
          </a:bodyPr>
          <a:lstStyle>
            <a:lvl1pPr algn="l">
              <a:defRPr sz="2800" b="1">
                <a:latin typeface="Aller"/>
                <a:cs typeface="Aller"/>
              </a:defRPr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70461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38312"/>
            <a:ext cx="2938463" cy="792949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7588" y="1738313"/>
            <a:ext cx="5129212" cy="4367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531261"/>
            <a:ext cx="2938463" cy="35742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320"/>
            <a:ext cx="9144000" cy="56736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1499" y="6226923"/>
            <a:ext cx="205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F30-D6F1-1749-8AA4-9CE6A75B0194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7724" y="6226923"/>
            <a:ext cx="4153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629" y="6253200"/>
            <a:ext cx="107556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C130-7EDA-F54E-BA69-9F7FEC205C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ea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35676"/>
          </a:xfrm>
          <a:prstGeom prst="rect">
            <a:avLst/>
          </a:prstGeom>
        </p:spPr>
      </p:pic>
      <p:pic>
        <p:nvPicPr>
          <p:cNvPr id="13" name="Picture 7" descr="V-WORLDS_transparent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054" y="6358187"/>
            <a:ext cx="868255" cy="1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ller"/>
          <a:ea typeface="+mn-ea"/>
          <a:cs typeface="Alle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ller"/>
          <a:ea typeface="+mn-ea"/>
          <a:cs typeface="Alle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ller"/>
          <a:ea typeface="+mn-ea"/>
          <a:cs typeface="Alle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ller"/>
          <a:ea typeface="+mn-ea"/>
          <a:cs typeface="Alle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ller"/>
          <a:ea typeface="+mn-ea"/>
          <a:cs typeface="All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versationsnetwork.org/levelator/" TargetMode="External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3299" y="1592185"/>
            <a:ext cx="8568206" cy="46723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pitchFamily="2" charset="0"/>
              </a:rPr>
              <a:t>podcast</a:t>
            </a:r>
            <a:r>
              <a:rPr lang="en-US" sz="8800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r" pitchFamily="2" charset="0"/>
                <a:cs typeface="Arial"/>
              </a:rPr>
              <a:t/>
            </a:r>
            <a:br>
              <a:rPr lang="en-US" sz="8800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r" pitchFamily="2" charset="0"/>
                <a:cs typeface="Arial"/>
              </a:rPr>
            </a:b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pitchFamily="2" charset="0"/>
              </a:rPr>
              <a:t>postproduction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6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8163" y="2986022"/>
            <a:ext cx="8158162" cy="3119503"/>
          </a:xfrm>
          <a:prstGeom prst="rect">
            <a:avLst/>
          </a:prstGeom>
          <a:solidFill>
            <a:srgbClr val="FF9900">
              <a:alpha val="50196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450" y="1518061"/>
            <a:ext cx="8299441" cy="1467961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wird eine Aufnahme zum Podcast?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1038" y="2923415"/>
            <a:ext cx="8075287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Übersicht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Schnittsoftware </a:t>
            </a: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und Hilfetools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Vom Grobschnitt zum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Feinschnitt &amp; Filter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MP3-Tags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Namensgebung und Upload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Show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Notes und Blogeinstellungen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630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62919" y="525071"/>
            <a:ext cx="5223882" cy="889392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>
                <a:latin typeface="Aller"/>
                <a:cs typeface="Aller"/>
              </a:rPr>
              <a:t>MP3-Taging / iTunes Software</a:t>
            </a:r>
            <a:br>
              <a:rPr lang="en-US" sz="2800" b="1" dirty="0" smtClean="0">
                <a:latin typeface="Aller"/>
                <a:cs typeface="Aller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Aller"/>
                <a:cs typeface="Aller"/>
              </a:rPr>
              <a:t>Übersicht</a:t>
            </a:r>
            <a:endParaRPr lang="en-US" sz="2800" b="1" dirty="0">
              <a:solidFill>
                <a:schemeClr val="bg1"/>
              </a:solidFill>
              <a:latin typeface="Aller"/>
              <a:cs typeface="Aller"/>
            </a:endParaRPr>
          </a:p>
        </p:txBody>
      </p:sp>
      <p:pic>
        <p:nvPicPr>
          <p:cNvPr id="7" name="Picture 6" descr="Zwischenablag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9" y="1738313"/>
            <a:ext cx="5129212" cy="4376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779" y="1654692"/>
            <a:ext cx="3032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"/>
                <a:cs typeface="Aller"/>
              </a:rPr>
              <a:t>Basis </a:t>
            </a:r>
            <a:r>
              <a:rPr lang="en-US" dirty="0" err="1" smtClean="0">
                <a:latin typeface="Aller"/>
                <a:cs typeface="Aller"/>
              </a:rPr>
              <a:t>Informationen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über</a:t>
            </a:r>
            <a:r>
              <a:rPr lang="en-US" dirty="0" smtClean="0">
                <a:latin typeface="Aller"/>
                <a:cs typeface="Aller"/>
              </a:rPr>
              <a:t> das File </a:t>
            </a:r>
            <a:r>
              <a:rPr lang="en-US" dirty="0" err="1" smtClean="0">
                <a:latin typeface="Aller"/>
                <a:cs typeface="Aller"/>
              </a:rPr>
              <a:t>ohne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Einstellungsmöglichkeiten</a:t>
            </a:r>
            <a:endParaRPr lang="en-US" dirty="0"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86869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wischenablage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1738313"/>
            <a:ext cx="5129213" cy="4376737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462919" y="525071"/>
            <a:ext cx="5223882" cy="889392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>
                <a:latin typeface="Aller"/>
                <a:cs typeface="Aller"/>
              </a:rPr>
              <a:t>MP3-Taging / iTunes Software</a:t>
            </a:r>
            <a:br>
              <a:rPr lang="en-US" sz="2800" b="1" dirty="0" smtClean="0">
                <a:latin typeface="Aller"/>
                <a:cs typeface="Aller"/>
              </a:rPr>
            </a:br>
            <a:r>
              <a:rPr lang="en-US" sz="2800" b="1" dirty="0" smtClean="0">
                <a:solidFill>
                  <a:schemeClr val="bg1"/>
                </a:solidFill>
                <a:latin typeface="Aller"/>
                <a:cs typeface="Aller"/>
              </a:rPr>
              <a:t>Info</a:t>
            </a:r>
            <a:endParaRPr lang="en-US" sz="2800" b="1" dirty="0">
              <a:solidFill>
                <a:schemeClr val="bg1"/>
              </a:solidFill>
              <a:latin typeface="Aller"/>
              <a:cs typeface="All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779" y="1654692"/>
            <a:ext cx="3032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"/>
                <a:cs typeface="Aller"/>
              </a:rPr>
              <a:t>Die </a:t>
            </a:r>
            <a:r>
              <a:rPr lang="en-US" dirty="0" err="1" smtClean="0">
                <a:latin typeface="Aller"/>
                <a:cs typeface="Aller"/>
              </a:rPr>
              <a:t>wichtigsten</a:t>
            </a:r>
            <a:r>
              <a:rPr lang="en-US" dirty="0" smtClean="0">
                <a:latin typeface="Aller"/>
                <a:cs typeface="Aller"/>
              </a:rPr>
              <a:t> Tags die auf </a:t>
            </a:r>
            <a:r>
              <a:rPr lang="en-US" dirty="0" err="1" smtClean="0">
                <a:latin typeface="Aller"/>
                <a:cs typeface="Aller"/>
              </a:rPr>
              <a:t>jeden</a:t>
            </a:r>
            <a:r>
              <a:rPr lang="en-US" dirty="0" smtClean="0">
                <a:latin typeface="Aller"/>
                <a:cs typeface="Aller"/>
              </a:rPr>
              <a:t> Fall </a:t>
            </a:r>
            <a:r>
              <a:rPr lang="en-US" dirty="0" err="1" smtClean="0">
                <a:latin typeface="Aller"/>
                <a:cs typeface="Aller"/>
              </a:rPr>
              <a:t>vorhanden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sein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müssen</a:t>
            </a:r>
            <a:r>
              <a:rPr lang="en-US" dirty="0" smtClean="0">
                <a:latin typeface="Aller"/>
                <a:cs typeface="Aller"/>
              </a:rPr>
              <a:t>.</a:t>
            </a:r>
          </a:p>
          <a:p>
            <a:endParaRPr lang="en-US" dirty="0">
              <a:latin typeface="Aller"/>
              <a:cs typeface="Aller"/>
            </a:endParaRPr>
          </a:p>
          <a:p>
            <a:r>
              <a:rPr lang="en-US" dirty="0" smtClean="0">
                <a:latin typeface="Aller"/>
                <a:cs typeface="Aller"/>
              </a:rPr>
              <a:t>Auf </a:t>
            </a:r>
            <a:r>
              <a:rPr lang="en-US" dirty="0" err="1" smtClean="0">
                <a:latin typeface="Aller"/>
                <a:cs typeface="Aller"/>
              </a:rPr>
              <a:t>keinen</a:t>
            </a:r>
            <a:r>
              <a:rPr lang="en-US" dirty="0" smtClean="0">
                <a:latin typeface="Aller"/>
                <a:cs typeface="Aller"/>
              </a:rPr>
              <a:t> Fall den Tag “Genre” auf </a:t>
            </a:r>
            <a:r>
              <a:rPr lang="en-US" dirty="0" err="1" smtClean="0">
                <a:latin typeface="Aller"/>
                <a:cs typeface="Aller"/>
              </a:rPr>
              <a:t>etwas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anderes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stellen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als</a:t>
            </a:r>
            <a:r>
              <a:rPr lang="en-US" dirty="0" smtClean="0">
                <a:latin typeface="Aller"/>
                <a:cs typeface="Aller"/>
              </a:rPr>
              <a:t> “Podcast”</a:t>
            </a:r>
            <a:endParaRPr lang="en-US" dirty="0"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6293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wischenablage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1747837"/>
            <a:ext cx="5129793" cy="4367213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462919" y="525071"/>
            <a:ext cx="5223882" cy="889392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>
                <a:latin typeface="Aller"/>
                <a:cs typeface="Aller"/>
              </a:rPr>
              <a:t>MP3-Taging / iTunes Software</a:t>
            </a:r>
            <a:br>
              <a:rPr lang="en-US" sz="2800" b="1" dirty="0" smtClean="0">
                <a:latin typeface="Aller"/>
                <a:cs typeface="Aller"/>
              </a:rPr>
            </a:br>
            <a:r>
              <a:rPr lang="en-US" sz="2800" b="1" dirty="0" smtClean="0">
                <a:solidFill>
                  <a:schemeClr val="bg1"/>
                </a:solidFill>
                <a:latin typeface="Aller"/>
                <a:cs typeface="Aller"/>
              </a:rPr>
              <a:t>Video</a:t>
            </a:r>
            <a:endParaRPr lang="en-US" sz="2800" b="1" dirty="0">
              <a:solidFill>
                <a:schemeClr val="bg1"/>
              </a:solidFill>
              <a:latin typeface="Aller"/>
              <a:cs typeface="All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779" y="1654692"/>
            <a:ext cx="3032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"/>
                <a:cs typeface="Aller"/>
              </a:rPr>
              <a:t>Die </a:t>
            </a:r>
            <a:r>
              <a:rPr lang="en-US" dirty="0" err="1" smtClean="0">
                <a:latin typeface="Aller"/>
                <a:cs typeface="Aller"/>
              </a:rPr>
              <a:t>wichtigsten</a:t>
            </a:r>
            <a:r>
              <a:rPr lang="en-US" dirty="0" smtClean="0">
                <a:latin typeface="Aller"/>
                <a:cs typeface="Aller"/>
              </a:rPr>
              <a:t> Tags die auf </a:t>
            </a:r>
            <a:r>
              <a:rPr lang="en-US" dirty="0" err="1" smtClean="0">
                <a:latin typeface="Aller"/>
                <a:cs typeface="Aller"/>
              </a:rPr>
              <a:t>jeden</a:t>
            </a:r>
            <a:r>
              <a:rPr lang="en-US" dirty="0" smtClean="0">
                <a:latin typeface="Aller"/>
                <a:cs typeface="Aller"/>
              </a:rPr>
              <a:t> Fall </a:t>
            </a:r>
            <a:r>
              <a:rPr lang="en-US" dirty="0" err="1" smtClean="0">
                <a:latin typeface="Aller"/>
                <a:cs typeface="Aller"/>
              </a:rPr>
              <a:t>vorhanden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sein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müssen</a:t>
            </a:r>
            <a:r>
              <a:rPr lang="en-US" dirty="0" smtClean="0">
                <a:latin typeface="Aller"/>
                <a:cs typeface="Aller"/>
              </a:rPr>
              <a:t>.</a:t>
            </a:r>
          </a:p>
          <a:p>
            <a:endParaRPr lang="en-US" dirty="0">
              <a:latin typeface="Aller"/>
              <a:cs typeface="Aller"/>
            </a:endParaRPr>
          </a:p>
          <a:p>
            <a:r>
              <a:rPr lang="en-US" dirty="0" smtClean="0">
                <a:latin typeface="Aller"/>
                <a:cs typeface="Aller"/>
              </a:rPr>
              <a:t>Auf </a:t>
            </a:r>
            <a:r>
              <a:rPr lang="en-US" dirty="0" err="1" smtClean="0">
                <a:latin typeface="Aller"/>
                <a:cs typeface="Aller"/>
              </a:rPr>
              <a:t>keinen</a:t>
            </a:r>
            <a:r>
              <a:rPr lang="en-US" dirty="0" smtClean="0">
                <a:latin typeface="Aller"/>
                <a:cs typeface="Aller"/>
              </a:rPr>
              <a:t> Fall den Tag “Genre” auf </a:t>
            </a:r>
            <a:r>
              <a:rPr lang="en-US" dirty="0" err="1" smtClean="0">
                <a:latin typeface="Aller"/>
                <a:cs typeface="Aller"/>
              </a:rPr>
              <a:t>etwas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anderes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stellen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als</a:t>
            </a:r>
            <a:r>
              <a:rPr lang="en-US" dirty="0" smtClean="0">
                <a:latin typeface="Aller"/>
                <a:cs typeface="Aller"/>
              </a:rPr>
              <a:t> “Podcast”</a:t>
            </a:r>
            <a:endParaRPr lang="en-US" dirty="0"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6293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wischenablage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1738312"/>
            <a:ext cx="5129213" cy="4376737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462919" y="525071"/>
            <a:ext cx="5223882" cy="889392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>
                <a:latin typeface="Aller"/>
                <a:cs typeface="Aller"/>
              </a:rPr>
              <a:t>MP3-Taging / iTunes Software</a:t>
            </a:r>
            <a:br>
              <a:rPr lang="en-US" sz="2800" b="1" dirty="0" smtClean="0">
                <a:latin typeface="Aller"/>
                <a:cs typeface="Aller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Aller"/>
                <a:cs typeface="Aller"/>
              </a:rPr>
              <a:t>Optionen</a:t>
            </a:r>
            <a:endParaRPr lang="en-US" sz="2800" b="1" dirty="0">
              <a:solidFill>
                <a:schemeClr val="bg1"/>
              </a:solidFill>
              <a:latin typeface="Aller"/>
              <a:cs typeface="All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779" y="1654692"/>
            <a:ext cx="3032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ller"/>
                <a:cs typeface="Aller"/>
              </a:rPr>
              <a:t>Reine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lokale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Informationen</a:t>
            </a:r>
            <a:r>
              <a:rPr lang="en-US" dirty="0" smtClean="0">
                <a:latin typeface="Aller"/>
                <a:cs typeface="Aller"/>
              </a:rPr>
              <a:t> die </a:t>
            </a:r>
            <a:r>
              <a:rPr lang="en-US" dirty="0" err="1" smtClean="0">
                <a:latin typeface="Aller"/>
                <a:cs typeface="Aller"/>
              </a:rPr>
              <a:t>nicht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übernommen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werden</a:t>
            </a:r>
            <a:r>
              <a:rPr lang="en-US" dirty="0" smtClean="0">
                <a:latin typeface="Aller"/>
                <a:cs typeface="Aller"/>
              </a:rPr>
              <a:t>.</a:t>
            </a:r>
            <a:endParaRPr lang="en-US" dirty="0"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6293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wischenablage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8" y="1738312"/>
            <a:ext cx="5138737" cy="4376738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462919" y="525071"/>
            <a:ext cx="5223882" cy="889392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>
                <a:latin typeface="Aller"/>
                <a:cs typeface="Aller"/>
              </a:rPr>
              <a:t>MP3-Taging / iTunes Software</a:t>
            </a:r>
            <a:br>
              <a:rPr lang="en-US" sz="2800" b="1" dirty="0" smtClean="0">
                <a:latin typeface="Aller"/>
                <a:cs typeface="Aller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Aller"/>
                <a:cs typeface="Aller"/>
              </a:rPr>
              <a:t>Liedtext</a:t>
            </a:r>
            <a:endParaRPr lang="en-US" sz="2800" b="1" dirty="0">
              <a:solidFill>
                <a:schemeClr val="bg1"/>
              </a:solidFill>
              <a:latin typeface="Aller"/>
              <a:cs typeface="All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779" y="1654692"/>
            <a:ext cx="3032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ller"/>
                <a:cs typeface="Aller"/>
              </a:rPr>
              <a:t>Einige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Programme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zeigen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diesen</a:t>
            </a:r>
            <a:r>
              <a:rPr lang="en-US" dirty="0" smtClean="0">
                <a:latin typeface="Aller"/>
                <a:cs typeface="Aller"/>
              </a:rPr>
              <a:t> Text </a:t>
            </a:r>
            <a:r>
              <a:rPr lang="en-US" dirty="0" err="1" smtClean="0">
                <a:latin typeface="Aller"/>
                <a:cs typeface="Aller"/>
              </a:rPr>
              <a:t>während</a:t>
            </a:r>
            <a:r>
              <a:rPr lang="en-US" dirty="0" smtClean="0">
                <a:latin typeface="Aller"/>
                <a:cs typeface="Aller"/>
              </a:rPr>
              <a:t> des </a:t>
            </a:r>
            <a:r>
              <a:rPr lang="en-US" dirty="0" err="1" smtClean="0">
                <a:latin typeface="Aller"/>
                <a:cs typeface="Aller"/>
              </a:rPr>
              <a:t>abpielens</a:t>
            </a:r>
            <a:endParaRPr lang="en-US" dirty="0"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6293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wischenablage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89" y="1738312"/>
            <a:ext cx="5129212" cy="4376737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462919" y="525071"/>
            <a:ext cx="5223882" cy="889392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>
                <a:latin typeface="Aller"/>
                <a:cs typeface="Aller"/>
              </a:rPr>
              <a:t>MP3-Taging / iTunes Software</a:t>
            </a:r>
            <a:br>
              <a:rPr lang="en-US" sz="2800" b="1" dirty="0" smtClean="0">
                <a:latin typeface="Aller"/>
                <a:cs typeface="Aller"/>
              </a:rPr>
            </a:br>
            <a:r>
              <a:rPr lang="en-US" sz="2800" b="1" dirty="0" smtClean="0">
                <a:solidFill>
                  <a:schemeClr val="bg1"/>
                </a:solidFill>
                <a:latin typeface="Aller"/>
                <a:cs typeface="Aller"/>
              </a:rPr>
              <a:t>Cover</a:t>
            </a:r>
            <a:endParaRPr lang="en-US" sz="2800" b="1" dirty="0">
              <a:solidFill>
                <a:schemeClr val="bg1"/>
              </a:solidFill>
              <a:latin typeface="Aller"/>
              <a:cs typeface="All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779" y="1654692"/>
            <a:ext cx="3032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"/>
                <a:cs typeface="Aller"/>
              </a:rPr>
              <a:t>Die </a:t>
            </a:r>
            <a:r>
              <a:rPr lang="en-US" dirty="0" err="1">
                <a:latin typeface="Aller"/>
                <a:cs typeface="Aller"/>
              </a:rPr>
              <a:t>m</a:t>
            </a:r>
            <a:r>
              <a:rPr lang="en-US" dirty="0" err="1" smtClean="0">
                <a:latin typeface="Aller"/>
                <a:cs typeface="Aller"/>
              </a:rPr>
              <a:t>eisten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Verzeichnisse</a:t>
            </a:r>
            <a:r>
              <a:rPr lang="en-US" dirty="0" smtClean="0">
                <a:latin typeface="Aller"/>
                <a:cs typeface="Aller"/>
              </a:rPr>
              <a:t> und </a:t>
            </a:r>
            <a:r>
              <a:rPr lang="en-US" dirty="0" err="1" smtClean="0">
                <a:latin typeface="Aller"/>
                <a:cs typeface="Aller"/>
              </a:rPr>
              <a:t>Abspielprogramme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benutzen</a:t>
            </a:r>
            <a:r>
              <a:rPr lang="en-US" dirty="0" smtClean="0">
                <a:latin typeface="Aller"/>
                <a:cs typeface="Aller"/>
              </a:rPr>
              <a:t> dieses Logo in der </a:t>
            </a:r>
            <a:r>
              <a:rPr lang="en-US" dirty="0" err="1" smtClean="0">
                <a:latin typeface="Aller"/>
                <a:cs typeface="Aller"/>
              </a:rPr>
              <a:t>Übersicht</a:t>
            </a:r>
            <a:r>
              <a:rPr lang="en-US" dirty="0" smtClean="0">
                <a:latin typeface="Aller"/>
                <a:cs typeface="Aller"/>
              </a:rPr>
              <a:t> der </a:t>
            </a:r>
            <a:r>
              <a:rPr lang="en-US" dirty="0" err="1" smtClean="0">
                <a:latin typeface="Aller"/>
                <a:cs typeface="Aller"/>
              </a:rPr>
              <a:t>einzelnen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Sendungen</a:t>
            </a:r>
            <a:endParaRPr lang="en-US" dirty="0" smtClean="0">
              <a:latin typeface="Aller"/>
              <a:cs typeface="Aller"/>
            </a:endParaRPr>
          </a:p>
          <a:p>
            <a:endParaRPr lang="en-US" dirty="0" smtClean="0">
              <a:latin typeface="Aller"/>
              <a:cs typeface="Aller"/>
            </a:endParaRPr>
          </a:p>
          <a:p>
            <a:r>
              <a:rPr lang="en-US" dirty="0" err="1" smtClean="0">
                <a:latin typeface="Aller"/>
                <a:cs typeface="Aller"/>
              </a:rPr>
              <a:t>Sehr</a:t>
            </a:r>
            <a:r>
              <a:rPr lang="en-US" dirty="0" smtClean="0">
                <a:latin typeface="Aller"/>
                <a:cs typeface="Aller"/>
              </a:rPr>
              <a:t> </a:t>
            </a:r>
            <a:r>
              <a:rPr lang="en-US" dirty="0" err="1" smtClean="0">
                <a:latin typeface="Aller"/>
                <a:cs typeface="Aller"/>
              </a:rPr>
              <a:t>wichtig</a:t>
            </a:r>
            <a:r>
              <a:rPr lang="en-US" dirty="0" smtClean="0">
                <a:latin typeface="Aller"/>
                <a:cs typeface="Aller"/>
              </a:rPr>
              <a:t> !!!!</a:t>
            </a:r>
            <a:endParaRPr lang="en-US" dirty="0"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6293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13169"/>
              </p:ext>
            </p:extLst>
          </p:nvPr>
        </p:nvGraphicFramePr>
        <p:xfrm>
          <a:off x="556051" y="1747835"/>
          <a:ext cx="8124030" cy="434175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76200" dir="2700000" sx="101000" sy="101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1107511"/>
                <a:gridCol w="4308509"/>
                <a:gridCol w="2708010"/>
              </a:tblGrid>
              <a:tr h="325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Tag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</a:rPr>
                        <a:t>Beispiel </a:t>
                      </a:r>
                      <a:r>
                        <a:rPr lang="de-DE" sz="1200" b="1" u="none" strike="noStrike" dirty="0">
                          <a:effectLst/>
                        </a:rPr>
                        <a:t>Inhalt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Erklärung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Album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parrot.fm</a:t>
                      </a:r>
                      <a:r>
                        <a:rPr lang="en-US" sz="1200" b="1" u="none" strike="noStrike" dirty="0">
                          <a:effectLst/>
                        </a:rPr>
                        <a:t> - news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effectLst/>
                        </a:rPr>
                        <a:t>Name des Podcasts und Kategorie Name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ro-RO" sz="1200" b="1" u="none" strike="noStrike">
                          <a:effectLst/>
                        </a:rPr>
                        <a:t>Albumartist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 smtClean="0">
                          <a:effectLst/>
                        </a:rPr>
                        <a:t>Denis </a:t>
                      </a:r>
                      <a:r>
                        <a:rPr lang="de-DE" sz="1200" b="1" u="none" strike="noStrike" dirty="0" err="1">
                          <a:effectLst/>
                        </a:rPr>
                        <a:t>Simonet</a:t>
                      </a:r>
                      <a:r>
                        <a:rPr lang="de-DE" sz="1200" b="1" u="none" strike="noStrike" dirty="0">
                          <a:effectLst/>
                        </a:rPr>
                        <a:t>; </a:t>
                      </a:r>
                      <a:r>
                        <a:rPr lang="de-DE" sz="1200" b="1" u="none" strike="noStrike" dirty="0" smtClean="0">
                          <a:effectLst/>
                        </a:rPr>
                        <a:t>Michael </a:t>
                      </a:r>
                      <a:r>
                        <a:rPr lang="de-DE" sz="1200" b="1" u="none" strike="noStrike" dirty="0" err="1" smtClean="0">
                          <a:effectLst/>
                        </a:rPr>
                        <a:t>Gregr</a:t>
                      </a:r>
                      <a:r>
                        <a:rPr lang="de-DE" sz="1200" b="1" u="none" strike="noStrike" dirty="0" smtClean="0">
                          <a:effectLst/>
                        </a:rPr>
                        <a:t>; Rico F. Lüthi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effectLst/>
                        </a:rPr>
                        <a:t>Teilnehmer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Artist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 smtClean="0">
                          <a:effectLst/>
                        </a:rPr>
                        <a:t>Denis </a:t>
                      </a:r>
                      <a:r>
                        <a:rPr lang="de-DE" sz="1200" b="1" u="none" strike="noStrike" dirty="0" err="1">
                          <a:effectLst/>
                        </a:rPr>
                        <a:t>Simonet</a:t>
                      </a:r>
                      <a:r>
                        <a:rPr lang="de-DE" sz="1200" b="1" u="none" strike="noStrike" dirty="0">
                          <a:effectLst/>
                        </a:rPr>
                        <a:t>; </a:t>
                      </a:r>
                      <a:r>
                        <a:rPr lang="de-DE" sz="1200" b="1" u="none" strike="noStrike" baseline="0" dirty="0" smtClean="0">
                          <a:effectLst/>
                        </a:rPr>
                        <a:t>Michael </a:t>
                      </a:r>
                      <a:r>
                        <a:rPr lang="de-DE" sz="1200" b="1" u="none" strike="noStrike" baseline="0" dirty="0" err="1" smtClean="0">
                          <a:effectLst/>
                        </a:rPr>
                        <a:t>Gregr</a:t>
                      </a:r>
                      <a:r>
                        <a:rPr lang="de-DE" sz="1200" b="1" u="none" strike="noStrike" baseline="0" dirty="0" smtClean="0">
                          <a:effectLst/>
                        </a:rPr>
                        <a:t>; </a:t>
                      </a:r>
                      <a:r>
                        <a:rPr lang="de-DE" sz="1200" b="1" u="none" strike="noStrike" dirty="0" smtClean="0">
                          <a:effectLst/>
                        </a:rPr>
                        <a:t>Rico F. Lüthi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Teilnehmer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is-IS" sz="1200" b="1" u="none" strike="noStrike">
                          <a:effectLst/>
                        </a:rPr>
                        <a:t>Band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 smtClean="0">
                          <a:effectLst/>
                        </a:rPr>
                        <a:t>Denis </a:t>
                      </a:r>
                      <a:r>
                        <a:rPr lang="de-DE" sz="1200" b="1" u="none" strike="noStrike" dirty="0" err="1">
                          <a:effectLst/>
                        </a:rPr>
                        <a:t>Simonet</a:t>
                      </a:r>
                      <a:r>
                        <a:rPr lang="de-DE" sz="1200" b="1" u="none" strike="noStrike" dirty="0">
                          <a:effectLst/>
                        </a:rPr>
                        <a:t>; </a:t>
                      </a:r>
                      <a:r>
                        <a:rPr lang="de-DE" sz="1200" b="1" u="none" strike="noStrike" dirty="0" smtClean="0">
                          <a:effectLst/>
                        </a:rPr>
                        <a:t>Michael </a:t>
                      </a:r>
                      <a:r>
                        <a:rPr lang="de-DE" sz="1200" b="1" u="none" strike="noStrike" dirty="0" err="1" smtClean="0">
                          <a:effectLst/>
                        </a:rPr>
                        <a:t>Gregr</a:t>
                      </a:r>
                      <a:r>
                        <a:rPr lang="de-DE" sz="1200" b="1" u="none" strike="noStrike" dirty="0" smtClean="0">
                          <a:effectLst/>
                        </a:rPr>
                        <a:t>; Rico F. Lüthi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effectLst/>
                        </a:rPr>
                        <a:t>Teilnehmer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Comment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Denis </a:t>
                      </a:r>
                      <a:r>
                        <a:rPr lang="de-DE" sz="1200" b="1" u="none" strike="noStrike" dirty="0" err="1">
                          <a:effectLst/>
                        </a:rPr>
                        <a:t>Simonet</a:t>
                      </a:r>
                      <a:r>
                        <a:rPr lang="de-DE" sz="1200" b="1" u="none" strike="noStrike" dirty="0">
                          <a:effectLst/>
                        </a:rPr>
                        <a:t>, Michael </a:t>
                      </a:r>
                      <a:r>
                        <a:rPr lang="de-DE" sz="1200" b="1" u="none" strike="noStrike" dirty="0" err="1">
                          <a:effectLst/>
                        </a:rPr>
                        <a:t>Gregr</a:t>
                      </a:r>
                      <a:r>
                        <a:rPr lang="de-DE" sz="1200" b="1" u="none" strike="noStrike" dirty="0">
                          <a:effectLst/>
                        </a:rPr>
                        <a:t> und Rico F. Lüthi berichten ...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effectLst/>
                        </a:rPr>
                        <a:t>Kurzbeschreibung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Composer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Rico F. Lüthi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Produzent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Contentgroup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News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effectLst/>
                        </a:rPr>
                        <a:t>Kategorie Name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Genre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err="1">
                          <a:effectLst/>
                        </a:rPr>
                        <a:t>Podcast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u="none" strike="noStrike">
                          <a:effectLst/>
                        </a:rPr>
                        <a:t>Genere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Podcastdesc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Denis </a:t>
                      </a:r>
                      <a:r>
                        <a:rPr lang="de-DE" sz="1200" b="1" u="none" strike="noStrike" dirty="0" err="1">
                          <a:effectLst/>
                        </a:rPr>
                        <a:t>Simonet</a:t>
                      </a:r>
                      <a:r>
                        <a:rPr lang="de-DE" sz="1200" b="1" u="none" strike="noStrike" dirty="0">
                          <a:effectLst/>
                        </a:rPr>
                        <a:t>, Michael </a:t>
                      </a:r>
                      <a:r>
                        <a:rPr lang="de-DE" sz="1200" b="1" u="none" strike="noStrike" dirty="0" err="1">
                          <a:effectLst/>
                        </a:rPr>
                        <a:t>Gregr</a:t>
                      </a:r>
                      <a:r>
                        <a:rPr lang="de-DE" sz="1200" b="1" u="none" strike="noStrike" dirty="0">
                          <a:effectLst/>
                        </a:rPr>
                        <a:t> und Rico F. Lüthi berichten ...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>
                          <a:effectLst/>
                        </a:rPr>
                        <a:t>Kurzbeschreibung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Publisher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u="none" strike="noStrike" dirty="0" err="1" smtClean="0">
                          <a:effectLst/>
                        </a:rPr>
                        <a:t>parrot.fm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Name Podcast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Subtitle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Denis </a:t>
                      </a:r>
                      <a:r>
                        <a:rPr lang="de-DE" sz="1200" b="1" u="none" strike="noStrike" dirty="0" err="1">
                          <a:effectLst/>
                        </a:rPr>
                        <a:t>Simonet</a:t>
                      </a:r>
                      <a:r>
                        <a:rPr lang="de-DE" sz="1200" b="1" u="none" strike="noStrike" dirty="0">
                          <a:effectLst/>
                        </a:rPr>
                        <a:t>, Michael </a:t>
                      </a:r>
                      <a:r>
                        <a:rPr lang="de-DE" sz="1200" b="1" u="none" strike="noStrike" dirty="0" err="1">
                          <a:effectLst/>
                        </a:rPr>
                        <a:t>Gregr</a:t>
                      </a:r>
                      <a:r>
                        <a:rPr lang="de-DE" sz="1200" b="1" u="none" strike="noStrike" dirty="0">
                          <a:effectLst/>
                        </a:rPr>
                        <a:t> und Rico F. Lüthi berichten ...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Kurzbeschreibung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</a:rPr>
                        <a:t>Titel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PFM-News-20110714 News - 14. Juli 2011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Titel der Episode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Erscheinungsjahr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Cover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h="508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(Logo)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Logo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ller"/>
                        <a:cs typeface="Aller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Aller" pitchFamily="2" charset="0"/>
              </a:rPr>
              <a:t>MP3-Taging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/>
          <a:lstStyle/>
          <a:p>
            <a:r>
              <a:rPr lang="en-US" dirty="0" err="1" smtClean="0"/>
              <a:t>Vorschlagsliste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8163" y="2986022"/>
            <a:ext cx="8158162" cy="3119503"/>
          </a:xfrm>
          <a:prstGeom prst="rect">
            <a:avLst/>
          </a:prstGeom>
          <a:solidFill>
            <a:srgbClr val="FF9900">
              <a:alpha val="50196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450" y="1518061"/>
            <a:ext cx="8299441" cy="1467961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wird eine Aufnahme zum Podcast?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1038" y="2923415"/>
            <a:ext cx="8075287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Übersicht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Schnittsoftware </a:t>
            </a: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und Hilfetools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Vom Grobschnitt zum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Feinschnitt &amp; Filter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MP3-Tags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Namensgebung und Upload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Show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Notes und Blogeinstellungen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630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8163" y="2986022"/>
            <a:ext cx="8158162" cy="3119503"/>
          </a:xfrm>
          <a:prstGeom prst="rect">
            <a:avLst/>
          </a:prstGeom>
          <a:solidFill>
            <a:srgbClr val="FF9900">
              <a:alpha val="50196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450" y="1518061"/>
            <a:ext cx="8299441" cy="1467961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wird eine Aufnahme zum Podcast?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1038" y="2923415"/>
            <a:ext cx="8075287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Übersicht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Schnittsoftware </a:t>
            </a: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und Hilfetools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Vom Grobschnitt zum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Feinschnitt &amp; Filter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MP3-Tags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Namensgebung und Upload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Show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Notes und Blogeinstellungen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630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8163" y="2986022"/>
            <a:ext cx="8158162" cy="3119503"/>
          </a:xfrm>
          <a:prstGeom prst="rect">
            <a:avLst/>
          </a:prstGeom>
          <a:solidFill>
            <a:srgbClr val="FF9900">
              <a:alpha val="50196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450" y="1518061"/>
            <a:ext cx="8299441" cy="1467961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wird eine Aufnahme zum Podcast?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1038" y="2923415"/>
            <a:ext cx="8075287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Übersicht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Schnittsoftware </a:t>
            </a: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und Hilfetools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Vom Grobschnitt zum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Feinschnitt &amp; Filter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MP3-Tags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Namensgebung und Upload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Show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Notes und Blogeinstellungen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7164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8162" y="1738313"/>
            <a:ext cx="8158163" cy="43672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CH" sz="7200" b="1" cap="all" dirty="0" smtClean="0">
                <a:ln w="0"/>
                <a:solidFill>
                  <a:srgbClr val="A6A6A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Gibt es noch Fragen?</a:t>
            </a:r>
            <a:endParaRPr lang="de-CH" sz="7200" b="1" cap="all" dirty="0">
              <a:ln w="0"/>
              <a:solidFill>
                <a:srgbClr val="A6A6A6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2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8163" y="2986022"/>
            <a:ext cx="8158162" cy="3119503"/>
          </a:xfrm>
          <a:prstGeom prst="rect">
            <a:avLst/>
          </a:prstGeom>
          <a:solidFill>
            <a:srgbClr val="FF9900">
              <a:alpha val="50196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450" y="1518061"/>
            <a:ext cx="8299441" cy="1467961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wird eine Aufnahme zum Podcast?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1038" y="2923415"/>
            <a:ext cx="8075287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Übersicht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Schnittsoftware </a:t>
            </a: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und Hilfetools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Vom Grobschnitt zum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Feinschnitt &amp; Filter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MP3-Tags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Namensgebung und Upload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Show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Notes und Blogeinstellungen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630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9466" y="527709"/>
            <a:ext cx="5172614" cy="485232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latin typeface="Aller" pitchFamily="2" charset="0"/>
              </a:rPr>
              <a:t>Übersicht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4124" y="2513615"/>
            <a:ext cx="8122676" cy="150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ler" pitchFamily="2" charset="0"/>
            </a:endParaRPr>
          </a:p>
        </p:txBody>
      </p:sp>
      <p:pic>
        <p:nvPicPr>
          <p:cNvPr id="5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4124" y="2513615"/>
            <a:ext cx="1468805" cy="148814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904" y="2513615"/>
            <a:ext cx="1315424" cy="15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092" y="2513615"/>
            <a:ext cx="2495150" cy="1506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295" y="2521464"/>
            <a:ext cx="1861679" cy="1498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143" y="2530347"/>
            <a:ext cx="914542" cy="148029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64124" y="1745381"/>
            <a:ext cx="8122676" cy="655486"/>
            <a:chOff x="1101222" y="2073124"/>
            <a:chExt cx="6459395" cy="655486"/>
          </a:xfrm>
        </p:grpSpPr>
        <p:sp>
          <p:nvSpPr>
            <p:cNvPr id="26" name="Chevron 25"/>
            <p:cNvSpPr/>
            <p:nvPr/>
          </p:nvSpPr>
          <p:spPr>
            <a:xfrm>
              <a:off x="1101222" y="2073124"/>
              <a:ext cx="1758419" cy="655486"/>
            </a:xfrm>
            <a:prstGeom prst="chevron">
              <a:avLst/>
            </a:prstGeom>
            <a:solidFill>
              <a:srgbClr val="2E579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ller" pitchFamily="2" charset="0"/>
                </a:rPr>
                <a:t>Ton</a:t>
              </a:r>
              <a:endParaRPr lang="en-US" sz="1400" b="1" dirty="0">
                <a:solidFill>
                  <a:schemeClr val="bg1"/>
                </a:solidFill>
                <a:latin typeface="Aller" pitchFamily="2" charset="0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2664259" y="2073124"/>
              <a:ext cx="1758419" cy="655486"/>
            </a:xfrm>
            <a:prstGeom prst="chevron">
              <a:avLst/>
            </a:prstGeom>
            <a:solidFill>
              <a:srgbClr val="2E579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  <a:t>WMA</a:t>
              </a:r>
              <a:b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  <a:t>AIFF</a:t>
              </a:r>
            </a:p>
          </p:txBody>
        </p:sp>
        <p:sp>
          <p:nvSpPr>
            <p:cNvPr id="28" name="Chevron 27"/>
            <p:cNvSpPr/>
            <p:nvPr/>
          </p:nvSpPr>
          <p:spPr>
            <a:xfrm>
              <a:off x="4229831" y="2073124"/>
              <a:ext cx="1758419" cy="655486"/>
            </a:xfrm>
            <a:prstGeom prst="chevron">
              <a:avLst/>
            </a:prstGeom>
            <a:solidFill>
              <a:srgbClr val="2E579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  <a:t>MP3</a:t>
              </a:r>
              <a:b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  <a:t>OGG-</a:t>
              </a:r>
              <a:r>
                <a:rPr lang="en-US" sz="1400" b="1" dirty="0" err="1">
                  <a:solidFill>
                    <a:schemeClr val="bg1"/>
                  </a:solidFill>
                  <a:latin typeface="Aller" pitchFamily="2" charset="0"/>
                </a:rPr>
                <a:t>Vorbis</a:t>
              </a:r>
              <a:endParaRPr lang="en-US" sz="1400" b="1" dirty="0">
                <a:solidFill>
                  <a:schemeClr val="bg1"/>
                </a:solidFill>
                <a:latin typeface="Aller" pitchFamily="2" charset="0"/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  <a:t>ACC</a:t>
              </a:r>
            </a:p>
          </p:txBody>
        </p:sp>
        <p:sp>
          <p:nvSpPr>
            <p:cNvPr id="34" name="Chevron 33"/>
            <p:cNvSpPr/>
            <p:nvPr/>
          </p:nvSpPr>
          <p:spPr>
            <a:xfrm>
              <a:off x="5802198" y="2073124"/>
              <a:ext cx="1758419" cy="655486"/>
            </a:xfrm>
            <a:prstGeom prst="chevron">
              <a:avLst/>
            </a:prstGeom>
            <a:solidFill>
              <a:srgbClr val="2E579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ller" pitchFamily="2" charset="0"/>
                </a:rPr>
                <a:t>Ton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24" y="4159193"/>
            <a:ext cx="2031713" cy="1836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246" y="4264543"/>
            <a:ext cx="1625600" cy="16256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2694" y="4192986"/>
            <a:ext cx="2741126" cy="176871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7" name="Picture 36" descr="worpress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00" y="4239143"/>
            <a:ext cx="1663700" cy="1676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538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8163" y="2986022"/>
            <a:ext cx="8158162" cy="3119503"/>
          </a:xfrm>
          <a:prstGeom prst="rect">
            <a:avLst/>
          </a:prstGeom>
          <a:solidFill>
            <a:srgbClr val="FF9900">
              <a:alpha val="50196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450" y="1518061"/>
            <a:ext cx="8299441" cy="1467961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wird eine Aufnahme zum Podcast?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1038" y="2923415"/>
            <a:ext cx="8075287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Übersicht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Schnittsoftware </a:t>
            </a: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und Hilfetools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Vom Grobschnitt zum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Feinschnitt &amp; Filter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MP3-Tags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Namensgebung und Upload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Show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Notes und Blogeinstellungen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630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err="1" smtClean="0">
                <a:latin typeface="Aller" pitchFamily="2" charset="0"/>
              </a:rPr>
              <a:t>Audioschnitt</a:t>
            </a:r>
            <a:r>
              <a:rPr lang="en-US" dirty="0" smtClean="0">
                <a:latin typeface="Aller" pitchFamily="2" charset="0"/>
              </a:rPr>
              <a:t> Software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Welches </a:t>
            </a:r>
            <a:r>
              <a:rPr lang="en-US" dirty="0" err="1" smtClean="0"/>
              <a:t>Programm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60" y="1738925"/>
            <a:ext cx="2808312" cy="8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764" y="2719056"/>
            <a:ext cx="24098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848" y="1756813"/>
            <a:ext cx="2182008" cy="16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" y="5318482"/>
            <a:ext cx="4546600" cy="86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300" y="1890576"/>
            <a:ext cx="2831534" cy="1156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222" y="4189603"/>
            <a:ext cx="1392690" cy="1929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014" y="3663302"/>
            <a:ext cx="2033544" cy="152515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07835" y="4210249"/>
            <a:ext cx="2389181" cy="951371"/>
            <a:chOff x="-1721036" y="274637"/>
            <a:chExt cx="4567417" cy="2351887"/>
          </a:xfrm>
        </p:grpSpPr>
        <p:sp>
          <p:nvSpPr>
            <p:cNvPr id="17" name="Rectangle 16"/>
            <p:cNvSpPr/>
            <p:nvPr/>
          </p:nvSpPr>
          <p:spPr>
            <a:xfrm>
              <a:off x="-1721036" y="274637"/>
              <a:ext cx="4567417" cy="235188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ller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1721036" y="318434"/>
              <a:ext cx="4464235" cy="2286000"/>
              <a:chOff x="-2460820" y="694309"/>
              <a:chExt cx="4464235" cy="22860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460820" y="694309"/>
                <a:ext cx="2286000" cy="22860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-458347" y="929285"/>
                <a:ext cx="2461762" cy="159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ller" pitchFamily="2" charset="0"/>
                    <a:cs typeface="Arial Black"/>
                  </a:rPr>
                  <a:t>Logic</a:t>
                </a:r>
              </a:p>
              <a:p>
                <a:r>
                  <a:rPr lang="en-US" dirty="0" smtClean="0">
                    <a:latin typeface="Aller" pitchFamily="2" charset="0"/>
                    <a:cs typeface="Arial Black"/>
                  </a:rPr>
                  <a:t>Express</a:t>
                </a:r>
                <a:endParaRPr lang="en-US" dirty="0">
                  <a:latin typeface="Aller" pitchFamily="2" charset="0"/>
                  <a:cs typeface="Arial Black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5256" y="2935858"/>
            <a:ext cx="4191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648" y="2611060"/>
            <a:ext cx="3015215" cy="38102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CH" sz="1400" b="1" u="sng" dirty="0">
                <a:solidFill>
                  <a:srgbClr val="002060"/>
                </a:solidFill>
                <a:latin typeface="Aller" pitchFamily="2" charset="0"/>
              </a:rPr>
              <a:t>http://</a:t>
            </a:r>
            <a:r>
              <a:rPr lang="de-CH" sz="1400" b="1" u="sng" dirty="0" smtClean="0">
                <a:solidFill>
                  <a:srgbClr val="002060"/>
                </a:solidFill>
                <a:latin typeface="Aller" pitchFamily="2" charset="0"/>
              </a:rPr>
              <a:t>audacity.sourceforge.net</a:t>
            </a:r>
            <a:endParaRPr lang="de-CH" sz="1400" b="1" u="sng" dirty="0">
              <a:solidFill>
                <a:srgbClr val="002060"/>
              </a:solidFill>
              <a:latin typeface="Aller" pitchFamily="2" charset="0"/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CH" sz="1800" dirty="0" smtClean="0">
                <a:latin typeface="Aller" pitchFamily="2" charset="0"/>
              </a:rPr>
              <a:t>Unter </a:t>
            </a:r>
            <a:r>
              <a:rPr lang="de-CH" sz="1800" dirty="0" err="1" smtClean="0">
                <a:latin typeface="Aller" pitchFamily="2" charset="0"/>
              </a:rPr>
              <a:t>GPL-Lizenz</a:t>
            </a:r>
            <a:r>
              <a:rPr lang="de-CH" sz="1800" dirty="0" smtClean="0">
                <a:latin typeface="Aller" pitchFamily="2" charset="0"/>
              </a:rPr>
              <a:t> und deshalb gratis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CH" sz="1800" dirty="0" smtClean="0">
                <a:latin typeface="Aller" pitchFamily="2" charset="0"/>
              </a:rPr>
              <a:t>Version für Windows, Mac OS X, Linux/</a:t>
            </a:r>
            <a:r>
              <a:rPr lang="de-CH" sz="1800" dirty="0" err="1" smtClean="0">
                <a:latin typeface="Aller" pitchFamily="2" charset="0"/>
              </a:rPr>
              <a:t>Unix</a:t>
            </a:r>
            <a:r>
              <a:rPr lang="de-CH" sz="1800" dirty="0" smtClean="0">
                <a:latin typeface="Aller" pitchFamily="2" charset="0"/>
              </a:rPr>
              <a:t> verfügbar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CH" sz="1800" dirty="0" smtClean="0">
                <a:latin typeface="Aller" pitchFamily="2" charset="0"/>
              </a:rPr>
              <a:t>Relativ einfach zu handhaben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CH" sz="1800" dirty="0" smtClean="0">
                <a:latin typeface="Aller" pitchFamily="2" charset="0"/>
              </a:rPr>
              <a:t>Tipp: Version 1.3.x (Beta) verwenden und nicht die Version 1.2</a:t>
            </a:r>
            <a:endParaRPr lang="de-CH" sz="1800" dirty="0">
              <a:latin typeface="Aller" pitchFamily="2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de-CH" sz="1800" b="1" dirty="0">
              <a:latin typeface="Aller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1738313"/>
            <a:ext cx="5129212" cy="32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84" y="1734760"/>
            <a:ext cx="24098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024" y="5173505"/>
            <a:ext cx="1446875" cy="933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092" y="5008932"/>
            <a:ext cx="375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ler"/>
                <a:cs typeface="Aller"/>
              </a:rPr>
              <a:t>Um eine MP3-Datei codieren zu können, muss ein MP3 Codec installiert werden. Zum Beispiel der freie </a:t>
            </a:r>
            <a:r>
              <a:rPr lang="de-DE" dirty="0" err="1">
                <a:latin typeface="Aller"/>
                <a:cs typeface="Aller"/>
              </a:rPr>
              <a:t>Lame</a:t>
            </a:r>
            <a:r>
              <a:rPr lang="de-DE" dirty="0">
                <a:latin typeface="Aller"/>
                <a:cs typeface="Aller"/>
              </a:rPr>
              <a:t>-Codec</a:t>
            </a:r>
            <a:endParaRPr lang="en-US" dirty="0">
              <a:latin typeface="Aller"/>
              <a:cs typeface="Alle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latin typeface="Aller" pitchFamily="2" charset="0"/>
              </a:rPr>
              <a:t>Audioschnitt</a:t>
            </a:r>
            <a:r>
              <a:rPr lang="en-US" dirty="0" smtClean="0">
                <a:latin typeface="Aller" pitchFamily="2" charset="0"/>
              </a:rPr>
              <a:t> Software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Audacity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592" y="1601019"/>
            <a:ext cx="2997327" cy="44061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CH" b="1" dirty="0" smtClean="0">
                <a:latin typeface="Aller"/>
                <a:cs typeface="Aller"/>
              </a:rPr>
              <a:t>The </a:t>
            </a:r>
            <a:r>
              <a:rPr lang="de-CH" b="1" dirty="0" err="1" smtClean="0">
                <a:latin typeface="Aller"/>
                <a:cs typeface="Aller"/>
              </a:rPr>
              <a:t>Levelator</a:t>
            </a:r>
            <a:endParaRPr lang="de-CH" b="1" dirty="0">
              <a:latin typeface="Aller"/>
              <a:cs typeface="Aller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CH" sz="1400" b="1" u="sng" dirty="0" smtClean="0">
                <a:solidFill>
                  <a:srgbClr val="002060"/>
                </a:solidFill>
                <a:latin typeface="Aller"/>
                <a:cs typeface="Aller"/>
                <a:hlinkClick r:id="rId2"/>
              </a:rPr>
              <a:t>http</a:t>
            </a:r>
            <a:r>
              <a:rPr lang="de-CH" sz="1400" b="1" u="sng" dirty="0">
                <a:solidFill>
                  <a:srgbClr val="002060"/>
                </a:solidFill>
                <a:latin typeface="Aller"/>
                <a:cs typeface="Aller"/>
                <a:hlinkClick r:id="rId2"/>
              </a:rPr>
              <a:t>://www.conversationsnetwork.org/</a:t>
            </a:r>
            <a:r>
              <a:rPr lang="de-CH" sz="1400" b="1" u="sng" dirty="0" err="1">
                <a:solidFill>
                  <a:srgbClr val="002060"/>
                </a:solidFill>
                <a:latin typeface="Aller"/>
                <a:cs typeface="Aller"/>
                <a:hlinkClick r:id="rId2"/>
              </a:rPr>
              <a:t>levelator</a:t>
            </a:r>
            <a:r>
              <a:rPr lang="de-CH" sz="1400" b="1" u="sng" dirty="0" smtClean="0">
                <a:solidFill>
                  <a:srgbClr val="002060"/>
                </a:solidFill>
                <a:latin typeface="Aller"/>
                <a:cs typeface="Aller"/>
                <a:hlinkClick r:id="rId2"/>
              </a:rPr>
              <a:t>/</a:t>
            </a:r>
            <a:endParaRPr lang="de-CH" sz="1400" b="1" u="sng" dirty="0" smtClean="0">
              <a:solidFill>
                <a:srgbClr val="002060"/>
              </a:solidFill>
              <a:latin typeface="Aller"/>
              <a:cs typeface="Aller"/>
            </a:endParaRPr>
          </a:p>
          <a:p>
            <a:pPr marL="0" indent="0">
              <a:lnSpc>
                <a:spcPct val="120000"/>
              </a:lnSpc>
              <a:buNone/>
            </a:pPr>
            <a:endParaRPr lang="de-CH" sz="1400" b="1" u="sng" dirty="0">
              <a:solidFill>
                <a:srgbClr val="002060"/>
              </a:solidFill>
              <a:latin typeface="Aller"/>
              <a:cs typeface="Alle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CH" sz="1900" dirty="0" smtClean="0">
                <a:latin typeface="Aller"/>
                <a:cs typeface="Aller"/>
              </a:rPr>
              <a:t>Tool  für sehr gutes automatisches nachbearbeiten von gesprochenen Aufnahmen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CH" sz="1900" dirty="0" smtClean="0">
                <a:latin typeface="Aller"/>
                <a:cs typeface="Aller"/>
              </a:rPr>
              <a:t>Nur für </a:t>
            </a:r>
            <a:r>
              <a:rPr lang="de-CH" sz="1900" dirty="0" err="1" smtClean="0">
                <a:latin typeface="Aller"/>
                <a:cs typeface="Aller"/>
              </a:rPr>
              <a:t>unkomprimierte</a:t>
            </a:r>
            <a:r>
              <a:rPr lang="de-CH" sz="1900" dirty="0" smtClean="0">
                <a:latin typeface="Aller"/>
                <a:cs typeface="Aller"/>
              </a:rPr>
              <a:t> Formate wie WMF / AIFF Dateien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CH" sz="1900" dirty="0" smtClean="0">
                <a:latin typeface="Aller"/>
                <a:cs typeface="Aller"/>
              </a:rPr>
              <a:t>Vorsicht bei schlechten Aufnahmen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1747427"/>
            <a:ext cx="5135108" cy="29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862" y="528649"/>
            <a:ext cx="5214937" cy="487351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Aller" pitchFamily="2" charset="0"/>
              </a:rPr>
              <a:t>Filter Software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3457519" y="946365"/>
            <a:ext cx="5211763" cy="469900"/>
          </a:xfrm>
        </p:spPr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The </a:t>
            </a:r>
            <a:r>
              <a:rPr lang="en-US" dirty="0" err="1" smtClean="0"/>
              <a:t>Levelator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88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8163" y="2986022"/>
            <a:ext cx="8158162" cy="3119503"/>
          </a:xfrm>
          <a:prstGeom prst="rect">
            <a:avLst/>
          </a:prstGeom>
          <a:solidFill>
            <a:srgbClr val="FF9900">
              <a:alpha val="50196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450" y="1518061"/>
            <a:ext cx="8299441" cy="1467961"/>
          </a:xfrm>
        </p:spPr>
        <p:txBody>
          <a:bodyPr>
            <a:normAutofit/>
          </a:bodyPr>
          <a:lstStyle/>
          <a:p>
            <a:pPr algn="l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wird eine Aufnahme zum Podcast?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1038" y="2923415"/>
            <a:ext cx="8075287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Übersicht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Schnittsoftware </a:t>
            </a: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und Hilfetools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Vom Grobschnitt zum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Feinschnitt &amp; Filter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MP3-Tags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Namensgebung und Upload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Show </a:t>
            </a:r>
            <a:r>
              <a:rPr lang="de-CH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/>
                <a:ea typeface="+mj-ea"/>
                <a:cs typeface="Aller"/>
              </a:rPr>
              <a:t>Notes und Blogeinstellungen</a:t>
            </a:r>
            <a:endParaRPr lang="de-CH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/>
              <a:ea typeface="+mj-ea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630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589</Words>
  <Application>Microsoft Macintosh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podcast postproduction</vt:lpstr>
      <vt:lpstr>Wie wird eine Aufnahme zum Podcast?</vt:lpstr>
      <vt:lpstr>Wie wird eine Aufnahme zum Podcast?</vt:lpstr>
      <vt:lpstr>Übersicht</vt:lpstr>
      <vt:lpstr>Wie wird eine Aufnahme zum Podcast?</vt:lpstr>
      <vt:lpstr>Audioschnitt Software</vt:lpstr>
      <vt:lpstr>Audioschnitt Software</vt:lpstr>
      <vt:lpstr>Filter Software</vt:lpstr>
      <vt:lpstr>Wie wird eine Aufnahme zum Podcast?</vt:lpstr>
      <vt:lpstr>Wie wird eine Aufnahme zum Podcast?</vt:lpstr>
      <vt:lpstr>MP3-Taging / iTunes Software Übersicht</vt:lpstr>
      <vt:lpstr>MP3-Taging / iTunes Software Info</vt:lpstr>
      <vt:lpstr>MP3-Taging / iTunes Software Video</vt:lpstr>
      <vt:lpstr>MP3-Taging / iTunes Software Optionen</vt:lpstr>
      <vt:lpstr>MP3-Taging / iTunes Software Liedtext</vt:lpstr>
      <vt:lpstr>MP3-Taging / iTunes Software Cover</vt:lpstr>
      <vt:lpstr>MP3-Taging</vt:lpstr>
      <vt:lpstr>Wie wird eine Aufnahme zum Podcast?</vt:lpstr>
      <vt:lpstr>Wie wird eine Aufnahme zum Podcast?</vt:lpstr>
      <vt:lpstr>PowerPoint Presentation</vt:lpstr>
    </vt:vector>
  </TitlesOfParts>
  <Manager>Rico Luethi</Manager>
  <Company>v-worlds GmbH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parrot.fm</dc:title>
  <dc:subject>Podcast Postproduction</dc:subject>
  <dc:creator>Rico Luethi</dc:creator>
  <cp:keywords/>
  <dc:description>Erstellt für das 1. Resume Treffen von parrot.fm vom 06.11.2011_x000d__x000d_Copyright v-worlds GmbH</dc:description>
  <cp:lastModifiedBy>Rico F. Lüthi</cp:lastModifiedBy>
  <cp:revision>47</cp:revision>
  <dcterms:created xsi:type="dcterms:W3CDTF">2011-10-29T00:10:56Z</dcterms:created>
  <dcterms:modified xsi:type="dcterms:W3CDTF">2011-11-11T02:45:27Z</dcterms:modified>
  <cp:category>Schulung</cp:category>
</cp:coreProperties>
</file>